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handoutMasterIdLst>
    <p:handoutMasterId r:id="rId14"/>
  </p:handoutMasterIdLst>
  <p:sldIdLst>
    <p:sldId id="256" r:id="rId2"/>
    <p:sldId id="260" r:id="rId3"/>
    <p:sldId id="272" r:id="rId4"/>
    <p:sldId id="273" r:id="rId5"/>
    <p:sldId id="265" r:id="rId6"/>
    <p:sldId id="277" r:id="rId7"/>
    <p:sldId id="278" r:id="rId8"/>
    <p:sldId id="279" r:id="rId9"/>
    <p:sldId id="261" r:id="rId10"/>
    <p:sldId id="267" r:id="rId11"/>
    <p:sldId id="275" r:id="rId12"/>
    <p:sldId id="263" r:id="rId13"/>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1" autoAdjust="0"/>
    <p:restoredTop sz="94660"/>
  </p:normalViewPr>
  <p:slideViewPr>
    <p:cSldViewPr snapToGrid="0">
      <p:cViewPr varScale="1">
        <p:scale>
          <a:sx n="95" d="100"/>
          <a:sy n="95" d="100"/>
        </p:scale>
        <p:origin x="1956"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43828497-B133-47ED-BB19-42F4D3E0744C}" type="datetimeFigureOut">
              <a:rPr lang="en-US" smtClean="0"/>
              <a:t>9/17/2019</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78894396-3E3A-4455-952E-E7583D133EC0}" type="slidenum">
              <a:rPr lang="en-US" smtClean="0"/>
              <a:t>‹#›</a:t>
            </a:fld>
            <a:endParaRPr lang="en-US"/>
          </a:p>
        </p:txBody>
      </p:sp>
    </p:spTree>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3440" units="cm"/>
          <inkml:channel name="Y" type="integer" max="1440" units="cm"/>
          <inkml:channel name="T" type="integer" max="2.14748E9" units="dev"/>
        </inkml:traceFormat>
        <inkml:channelProperties>
          <inkml:channelProperty channel="X" name="resolution" value="43" units="1/cm"/>
          <inkml:channelProperty channel="Y" name="resolution" value="42.98507" units="1/cm"/>
          <inkml:channelProperty channel="T" name="resolution" value="1" units="1/dev"/>
        </inkml:channelProperties>
      </inkml:inkSource>
      <inkml:timestamp xml:id="ts0" timeString="2019-09-17T06:21:49.764"/>
    </inkml:context>
    <inkml:brush xml:id="br0">
      <inkml:brushProperty name="width" value="0.05292" units="cm"/>
      <inkml:brushProperty name="height" value="0.05292" units="cm"/>
      <inkml:brushProperty name="color" value="#FF0000"/>
    </inkml:brush>
  </inkml:definitions>
  <inkml:trace contextRef="#ctx0" brushRef="#br0">23733 12991 0,'-13'0'141,"13"27"-125,-13-14-1,13 0 17,0 13-17,0-12 1,0-1 31,0 0-32,0 14 1,0-1 15,0-13-15,0 0-1,0 1 17,13 12-17,0 1 1,0-14 0,1 0 15,-1 0-16,13 1 1,-12-14 15,-1 13-15,0 0 0,0-13-1,14 13 16,-14-13-15,13 0 0,-12 0 15,-1 0 16,-13 13-16,26-13-15,-12 0-1,-14 27 32,26-27-31,0 13-16,1-13 15,-1 13 64,-26 1-79,27-1 31,-14-13-16,0 0 1,14 0 15,26 13-15,-40-13 0,0 0 62,0 0-63,1 0 48,-1 0-48,13 0 1,-12 0 0,-1 0 31,0 0-16,0 0-16,0 0 48,1 0-47,-1 0 46,0 0-31</inkml:trace>
  <inkml:trace contextRef="#ctx0" brushRef="#br0" timeOffset="1834.208">24302 13309 0,'0'13'141,"0"0"-126,13 13 1,1-12 31,-1-14 15,0 13-46,-13 0 0,13-13 30,0 27-30,1-27 0,-1 0-1,-13 13 17,13-13-1,0 0 0,-13 13 47,0 0-15,14-13-32,-14 14-15,0-1 124,-14 0-124,14 0 15,-26 0-15,-1 1 15,14-1-15,-13 13-1,13-26 1,-14 27 15,14-27-15,0 0 15,-1 0 0,14 26-15,-13-26-1,13 13 17,-13-13 77</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8FB3228-FF70-4911-9C29-93CE4A8BFC98}" type="datetimeFigureOut">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FB3228-FF70-4911-9C29-93CE4A8BFC98}" type="datetimeFigureOut">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FB3228-FF70-4911-9C29-93CE4A8BFC98}" type="datetimeFigureOut">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FB3228-FF70-4911-9C29-93CE4A8BFC98}" type="datetimeFigureOut">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FB3228-FF70-4911-9C29-93CE4A8BFC98}" type="datetimeFigureOut">
              <a:rPr lang="en-US" smtClean="0"/>
              <a:t>9/17/2019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8FB3228-FF70-4911-9C29-93CE4A8BFC98}" type="datetimeFigureOut">
              <a:rPr lang="en-US" smtClean="0"/>
              <a:t>9/17/2019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8FB3228-FF70-4911-9C29-93CE4A8BFC98}" type="datetimeFigureOut">
              <a:rPr lang="en-US" smtClean="0"/>
              <a:t>9/17/2019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8FB3228-FF70-4911-9C29-93CE4A8BFC98}" type="datetimeFigureOut">
              <a:rPr lang="en-US" smtClean="0"/>
              <a:t>9/17/2019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FB3228-FF70-4911-9C29-93CE4A8BFC98}" type="datetimeFigureOut">
              <a:rPr lang="en-US" smtClean="0"/>
              <a:t>9/17/2019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FB3228-FF70-4911-9C29-93CE4A8BFC98}" type="datetimeFigureOut">
              <a:rPr lang="en-US" smtClean="0"/>
              <a:t>9/17/2019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FB3228-FF70-4911-9C29-93CE4A8BFC98}" type="datetimeFigureOut">
              <a:rPr lang="en-US" smtClean="0"/>
              <a:t>9/17/2019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8BBA6C-C3A5-4C4D-A523-494DF3FADA2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FB3228-FF70-4911-9C29-93CE4A8BFC98}" type="datetimeFigureOut">
              <a:rPr lang="en-US" smtClean="0"/>
              <a:t>9/17/2019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8BBA6C-C3A5-4C4D-A523-494DF3FADA2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customXml" Target="../ink/ink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25420" y="217293"/>
            <a:ext cx="9144000" cy="2387600"/>
          </a:xfrm>
        </p:spPr>
        <p:txBody>
          <a:bodyPr>
            <a:normAutofit/>
          </a:bodyPr>
          <a:lstStyle/>
          <a:p>
            <a:r>
              <a:rPr lang="en-US" dirty="0"/>
              <a:t>Lab 4: Variability Due to the Measuring Instrument</a:t>
            </a:r>
          </a:p>
        </p:txBody>
      </p:sp>
      <p:sp>
        <p:nvSpPr>
          <p:cNvPr id="3" name="Subtitle 2"/>
          <p:cNvSpPr>
            <a:spLocks noGrp="1"/>
          </p:cNvSpPr>
          <p:nvPr>
            <p:ph type="subTitle" idx="1"/>
          </p:nvPr>
        </p:nvSpPr>
        <p:spPr>
          <a:xfrm>
            <a:off x="1076130" y="2715630"/>
            <a:ext cx="10353870" cy="3685170"/>
          </a:xfrm>
        </p:spPr>
        <p:txBody>
          <a:bodyPr>
            <a:normAutofit lnSpcReduction="10000"/>
          </a:bodyPr>
          <a:lstStyle/>
          <a:p>
            <a:r>
              <a:rPr lang="en-US" sz="3000" dirty="0">
                <a:solidFill>
                  <a:srgbClr val="0070C0"/>
                </a:solidFill>
              </a:rPr>
              <a:t>As you enter room:</a:t>
            </a:r>
          </a:p>
          <a:p>
            <a:r>
              <a:rPr lang="en-US" sz="3000" dirty="0">
                <a:solidFill>
                  <a:srgbClr val="0070C0"/>
                </a:solidFill>
              </a:rPr>
              <a:t>* Find your name on the sign in sheet.</a:t>
            </a:r>
          </a:p>
          <a:p>
            <a:pPr marL="914400" lvl="1" indent="-457200">
              <a:buAutoNum type="arabicPeriod"/>
            </a:pPr>
            <a:r>
              <a:rPr lang="en-US" sz="3000" dirty="0">
                <a:solidFill>
                  <a:srgbClr val="0070C0"/>
                </a:solidFill>
              </a:rPr>
              <a:t>Sign In by your Name</a:t>
            </a:r>
          </a:p>
          <a:p>
            <a:pPr marL="914400" lvl="1" indent="-457200">
              <a:buAutoNum type="arabicPeriod"/>
            </a:pPr>
            <a:r>
              <a:rPr lang="en-US" sz="3000" dirty="0">
                <a:solidFill>
                  <a:srgbClr val="0070C0"/>
                </a:solidFill>
              </a:rPr>
              <a:t>Find the Table you were randomly assigned.  </a:t>
            </a:r>
          </a:p>
          <a:p>
            <a:pPr lvl="1"/>
            <a:r>
              <a:rPr lang="en-US" sz="3000" dirty="0">
                <a:solidFill>
                  <a:srgbClr val="0070C0"/>
                </a:solidFill>
              </a:rPr>
              <a:t>** Sit at any of the seats and the table you were assigned.</a:t>
            </a:r>
          </a:p>
          <a:p>
            <a:pPr marL="914400" lvl="1" indent="-457200">
              <a:buAutoNum type="arabicPeriod"/>
            </a:pPr>
            <a:endParaRPr lang="en-US" sz="3000" dirty="0">
              <a:solidFill>
                <a:srgbClr val="0070C0"/>
              </a:solidFill>
            </a:endParaRPr>
          </a:p>
          <a:p>
            <a:pPr lvl="1"/>
            <a:r>
              <a:rPr lang="en-US" sz="3000" dirty="0">
                <a:solidFill>
                  <a:srgbClr val="0070C0"/>
                </a:solidFill>
              </a:rPr>
              <a:t>Graded Lab 1 Reports will be returned – keep these in case of an issue with the gradebook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290" y="0"/>
            <a:ext cx="11204510" cy="944239"/>
          </a:xfrm>
        </p:spPr>
        <p:txBody>
          <a:bodyPr/>
          <a:lstStyle/>
          <a:p>
            <a:r>
              <a:rPr lang="en-US" dirty="0"/>
              <a:t>Data Collection for Lab 4</a:t>
            </a:r>
          </a:p>
        </p:txBody>
      </p:sp>
      <p:sp>
        <p:nvSpPr>
          <p:cNvPr id="3" name="Content Placeholder 2"/>
          <p:cNvSpPr>
            <a:spLocks noGrp="1"/>
          </p:cNvSpPr>
          <p:nvPr>
            <p:ph idx="1"/>
          </p:nvPr>
        </p:nvSpPr>
        <p:spPr>
          <a:xfrm>
            <a:off x="149290" y="944238"/>
            <a:ext cx="11445016" cy="5764471"/>
          </a:xfrm>
        </p:spPr>
        <p:txBody>
          <a:bodyPr>
            <a:normAutofit/>
          </a:bodyPr>
          <a:lstStyle/>
          <a:p>
            <a:r>
              <a:rPr lang="en-US" dirty="0"/>
              <a:t>The following are done after everyone is back in the lab room</a:t>
            </a:r>
            <a:r>
              <a:rPr lang="zh-CN" altLang="en-US" dirty="0"/>
              <a:t>：</a:t>
            </a:r>
            <a:r>
              <a:rPr lang="en-US" dirty="0"/>
              <a:t>	</a:t>
            </a:r>
          </a:p>
          <a:p>
            <a:pPr lvl="1"/>
            <a:r>
              <a:rPr lang="en-US" dirty="0"/>
              <a:t>Provide the lab instructor with your lab group’s distances measured.  </a:t>
            </a:r>
          </a:p>
          <a:p>
            <a:pPr lvl="1"/>
            <a:endParaRPr lang="en-US" dirty="0"/>
          </a:p>
          <a:p>
            <a:pPr lvl="1"/>
            <a:r>
              <a:rPr lang="en-US" dirty="0"/>
              <a:t>We will use the median of the 3 different measured distances. </a:t>
            </a:r>
          </a:p>
          <a:p>
            <a:pPr marL="457200" lvl="1" indent="0">
              <a:buNone/>
            </a:pPr>
            <a:endParaRPr lang="en-US" dirty="0"/>
          </a:p>
          <a:p>
            <a:pPr lvl="1"/>
            <a:r>
              <a:rPr lang="en-US" dirty="0"/>
              <a:t>Fill in the 6</a:t>
            </a:r>
            <a:r>
              <a:rPr lang="en-US" baseline="30000" dirty="0"/>
              <a:t>th</a:t>
            </a:r>
            <a:r>
              <a:rPr lang="en-US" dirty="0"/>
              <a:t> column, </a:t>
            </a:r>
            <a:r>
              <a:rPr lang="en-US" i="1" dirty="0"/>
              <a:t>True Distance (Median Measured Distance (</a:t>
            </a:r>
            <a:r>
              <a:rPr lang="en-US" i="1" dirty="0" err="1"/>
              <a:t>ft</a:t>
            </a:r>
            <a:r>
              <a:rPr lang="en-US" i="1" dirty="0"/>
              <a:t>))</a:t>
            </a:r>
            <a:r>
              <a:rPr lang="en-US" dirty="0"/>
              <a:t>, in Table 4.1 on page 29.  Everyone will have the same values here. </a:t>
            </a:r>
          </a:p>
          <a:p>
            <a:pPr marL="457200" lvl="1" indent="0">
              <a:buNone/>
            </a:pPr>
            <a:r>
              <a:rPr lang="en-US" dirty="0"/>
              <a:t>   </a:t>
            </a:r>
          </a:p>
          <a:p>
            <a:pPr lvl="1"/>
            <a:r>
              <a:rPr lang="en-US" dirty="0"/>
              <a:t>Think about why we might want to use the median as the true distance (See question #1 on page 30).  </a:t>
            </a:r>
          </a:p>
          <a:p>
            <a:pPr lvl="1"/>
            <a:endParaRPr lang="en-US" dirty="0"/>
          </a:p>
          <a:p>
            <a:pPr lvl="1"/>
            <a:r>
              <a:rPr lang="en-US" dirty="0"/>
              <a:t>At this point everyone should have their Guessed Distances (these will be our predictor variable, x) and the True Distances (these will be our response variables, y).  </a:t>
            </a:r>
          </a:p>
          <a:p>
            <a:pPr lvl="3"/>
            <a:endParaRPr lang="en-US" dirty="0"/>
          </a:p>
          <a:p>
            <a:pPr marL="1371600" lvl="3" indent="0">
              <a:buNone/>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Analysis for Lab 4</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385763" y="1371600"/>
                <a:ext cx="10968037" cy="4805363"/>
              </a:xfrm>
            </p:spPr>
            <p:txBody>
              <a:bodyPr/>
              <a:lstStyle/>
              <a:p>
                <a:r>
                  <a:rPr lang="en-US" dirty="0"/>
                  <a:t>Use Lab4 SAWA tables.xlsx and Lab4 SAWA </a:t>
                </a:r>
                <a:r>
                  <a:rPr lang="en-US" dirty="0" err="1"/>
                  <a:t>Rcode.R</a:t>
                </a:r>
                <a:r>
                  <a:rPr lang="en-US" dirty="0"/>
                  <a:t> to answer questions</a:t>
                </a:r>
              </a:p>
              <a:p>
                <a:r>
                  <a:rPr lang="en-US" dirty="0"/>
                  <a:t>Determine which model, the linear or the quadratic, better fit the data.  </a:t>
                </a:r>
              </a:p>
              <a:p>
                <a:pPr lvl="1"/>
                <a:r>
                  <a:rPr lang="en-US" dirty="0"/>
                  <a:t>Fill in table 4.3 on page 30.   </a:t>
                </a:r>
              </a:p>
              <a:p>
                <a:pPr lvl="2"/>
                <a:r>
                  <a:rPr lang="en-US" dirty="0"/>
                  <a:t>Chosen Model = </a:t>
                </a:r>
                <a:r>
                  <a:rPr lang="en-US" i="1" dirty="0"/>
                  <a:t>the one with the smaller error standard deviation.</a:t>
                </a:r>
                <a:r>
                  <a:rPr lang="en-US" dirty="0"/>
                  <a:t> </a:t>
                </a:r>
                <a:r>
                  <a:rPr lang="en-US" dirty="0">
                    <a:solidFill>
                      <a:srgbClr val="FF0000"/>
                    </a:solidFill>
                  </a:rPr>
                  <a:t>(</a:t>
                </a:r>
                <a:r>
                  <a:rPr lang="en-US" altLang="zh-CN" dirty="0">
                    <a:solidFill>
                      <a:srgbClr val="FF0000"/>
                    </a:solidFill>
                  </a:rPr>
                  <a:t>question #4 on page 31. )</a:t>
                </a:r>
                <a:endParaRPr lang="en-US" dirty="0"/>
              </a:p>
              <a:p>
                <a:pPr lvl="2"/>
                <a:r>
                  <a:rPr lang="en-US" dirty="0"/>
                  <a:t>Prediction formula:  </a:t>
                </a:r>
              </a:p>
              <a:p>
                <a:pPr lvl="3"/>
                <a:r>
                  <a:rPr lang="en-US" dirty="0"/>
                  <a:t>If simple linear then form is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m:t>
                    </m:r>
                    <m:r>
                      <a:rPr lang="en-US" b="0" i="1" smtClean="0">
                        <a:latin typeface="Cambria Math" panose="02040503050406030204" pitchFamily="18" charset="0"/>
                      </a:rPr>
                      <m:t>𝑖</m:t>
                    </m:r>
                    <m:r>
                      <a:rPr lang="en-US" i="1">
                        <a:latin typeface="Cambria Math" panose="02040503050406030204" pitchFamily="18" charset="0"/>
                      </a:rPr>
                      <m:t>𝑛𝑡𝑒𝑟𝑐𝑒𝑝</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𝑒𝑠𝑡𝑖𝑚𝑎𝑡𝑒</m:t>
                        </m:r>
                      </m:sub>
                    </m:sSub>
                    <m:r>
                      <a:rPr lang="en-US" i="1">
                        <a:latin typeface="Cambria Math" panose="02040503050406030204" pitchFamily="18" charset="0"/>
                      </a:rPr>
                      <m:t>+</m:t>
                    </m:r>
                    <m:r>
                      <a:rPr lang="en-US" b="0" i="1" smtClean="0">
                        <a:latin typeface="Cambria Math" panose="02040503050406030204" pitchFamily="18" charset="0"/>
                      </a:rPr>
                      <m:t>𝑠𝑙𝑜𝑝𝑒</m:t>
                    </m:r>
                    <m:r>
                      <a:rPr lang="en-US" b="0" i="1" smtClean="0">
                        <a:latin typeface="Cambria Math" panose="02040503050406030204" pitchFamily="18" charset="0"/>
                      </a:rPr>
                      <m:t> </m:t>
                    </m:r>
                    <m:r>
                      <a:rPr lang="en-US" i="1">
                        <a:latin typeface="Cambria Math" panose="02040503050406030204" pitchFamily="18" charset="0"/>
                      </a:rPr>
                      <m:t>𝑋</m:t>
                    </m:r>
                  </m:oMath>
                </a14:m>
                <a:r>
                  <a:rPr lang="en-US" dirty="0"/>
                  <a:t>.</a:t>
                </a:r>
              </a:p>
              <a:p>
                <a:pPr lvl="3"/>
                <a:r>
                  <a:rPr lang="en-US" dirty="0"/>
                  <a:t>If quadratic model then form is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m:t>
                    </m:r>
                    <m:r>
                      <a:rPr lang="en-US" i="1">
                        <a:latin typeface="Cambria Math" panose="02040503050406030204" pitchFamily="18" charset="0"/>
                      </a:rPr>
                      <m:t>𝑖𝑛𝑡𝑒𝑟𝑐𝑒𝑝</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𝑒𝑠𝑡𝑖𝑚𝑎𝑡𝑒</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𝑒𝑠𝑡𝑖𝑚𝑎𝑡𝑒</m:t>
                        </m:r>
                      </m:sub>
                    </m:sSub>
                    <m:r>
                      <a:rPr lang="en-US" i="1">
                        <a:latin typeface="Cambria Math" panose="02040503050406030204" pitchFamily="18" charset="0"/>
                      </a:rPr>
                      <m:t>𝑋</m:t>
                    </m:r>
                    <m:r>
                      <a:rPr lang="en-US" i="1">
                        <a:latin typeface="Cambria Math" panose="02040503050406030204" pitchFamily="18" charset="0"/>
                      </a:rPr>
                      <m:t>+</m:t>
                    </m:r>
                    <m:r>
                      <a:rPr lang="en-US" i="1">
                        <a:latin typeface="Cambria Math" panose="02040503050406030204" pitchFamily="18" charset="0"/>
                      </a:rPr>
                      <m:t>𝑥</m:t>
                    </m:r>
                    <m:sSub>
                      <m:sSubPr>
                        <m:ctrlPr>
                          <a:rPr lang="en-US" i="1">
                            <a:latin typeface="Cambria Math" panose="02040503050406030204" pitchFamily="18" charset="0"/>
                          </a:rPr>
                        </m:ctrlPr>
                      </m:sSubPr>
                      <m:e>
                        <m:r>
                          <a:rPr lang="en-US" i="1">
                            <a:latin typeface="Cambria Math" panose="02040503050406030204" pitchFamily="18" charset="0"/>
                          </a:rPr>
                          <m:t>^2</m:t>
                        </m:r>
                      </m:e>
                      <m:sub>
                        <m:r>
                          <a:rPr lang="en-US" i="1">
                            <a:latin typeface="Cambria Math" panose="02040503050406030204" pitchFamily="18" charset="0"/>
                          </a:rPr>
                          <m:t>𝑒𝑠𝑡𝑖𝑚𝑎𝑡𝑒</m:t>
                        </m:r>
                      </m:sub>
                    </m:sSub>
                    <m:sSup>
                      <m:sSupPr>
                        <m:ctrlPr>
                          <a:rPr lang="en-US" i="1">
                            <a:latin typeface="Cambria Math" panose="02040503050406030204" pitchFamily="18" charset="0"/>
                          </a:rPr>
                        </m:ctrlPr>
                      </m:sSupPr>
                      <m:e>
                        <m:r>
                          <a:rPr lang="en-US" i="1">
                            <a:latin typeface="Cambria Math" panose="02040503050406030204" pitchFamily="18" charset="0"/>
                          </a:rPr>
                          <m:t>𝑋</m:t>
                        </m:r>
                      </m:e>
                      <m:sup>
                        <m:r>
                          <a:rPr lang="en-US" i="1">
                            <a:latin typeface="Cambria Math" panose="02040503050406030204" pitchFamily="18" charset="0"/>
                          </a:rPr>
                          <m:t>2</m:t>
                        </m:r>
                      </m:sup>
                    </m:sSup>
                  </m:oMath>
                </a14:m>
                <a:endParaRPr lang="en-US" dirty="0"/>
              </a:p>
              <a:p>
                <a:pPr lvl="2"/>
                <a:r>
                  <a:rPr lang="en-US" dirty="0"/>
                  <a:t>Predicted value for the 11</a:t>
                </a:r>
                <a:r>
                  <a:rPr lang="en-US" baseline="30000" dirty="0"/>
                  <a:t>th</a:t>
                </a:r>
                <a:r>
                  <a:rPr lang="en-US" dirty="0"/>
                  <a:t> object: </a:t>
                </a:r>
                <a:r>
                  <a:rPr lang="en-US" i="1" dirty="0"/>
                  <a:t>plug your guessed distance for the 11</a:t>
                </a:r>
                <a:r>
                  <a:rPr lang="en-US" i="1" baseline="30000" dirty="0"/>
                  <a:t>th</a:t>
                </a:r>
                <a:r>
                  <a:rPr lang="en-US" i="1" dirty="0"/>
                  <a:t> object into the prediction formula.</a:t>
                </a:r>
                <a:r>
                  <a:rPr lang="en-US" dirty="0"/>
                  <a:t>  </a:t>
                </a:r>
              </a:p>
              <a:p>
                <a:pPr lvl="2"/>
                <a:r>
                  <a:rPr lang="en-US" dirty="0">
                    <a:solidFill>
                      <a:srgbClr val="FF0000"/>
                    </a:solidFill>
                  </a:rPr>
                  <a:t>True distance to the 11</a:t>
                </a:r>
                <a:r>
                  <a:rPr lang="en-US" baseline="30000" dirty="0">
                    <a:solidFill>
                      <a:srgbClr val="FF0000"/>
                    </a:solidFill>
                  </a:rPr>
                  <a:t>th</a:t>
                </a:r>
                <a:r>
                  <a:rPr lang="en-US" dirty="0">
                    <a:solidFill>
                      <a:srgbClr val="FF0000"/>
                    </a:solidFill>
                  </a:rPr>
                  <a:t> object: </a:t>
                </a:r>
                <a:r>
                  <a:rPr lang="en-US" b="1" dirty="0">
                    <a:solidFill>
                      <a:srgbClr val="FF0000"/>
                    </a:solidFill>
                  </a:rPr>
                  <a:t>100 </a:t>
                </a:r>
                <a:r>
                  <a:rPr lang="en-US" b="1" dirty="0" err="1">
                    <a:solidFill>
                      <a:srgbClr val="FF0000"/>
                    </a:solidFill>
                  </a:rPr>
                  <a:t>ft</a:t>
                </a:r>
                <a:endParaRPr lang="en-US" b="1" dirty="0">
                  <a:solidFill>
                    <a:srgbClr val="FF0000"/>
                  </a:solidFill>
                </a:endParaRPr>
              </a:p>
              <a:p>
                <a:pPr lvl="2"/>
                <a:r>
                  <a:rPr lang="en-US" dirty="0"/>
                  <a:t>Prediction error for 11</a:t>
                </a:r>
                <a:r>
                  <a:rPr lang="en-US" baseline="30000" dirty="0"/>
                  <a:t>th</a:t>
                </a:r>
                <a:r>
                  <a:rPr lang="en-US" dirty="0"/>
                  <a:t> object:  </a:t>
                </a:r>
                <a:r>
                  <a:rPr lang="en-US" i="1" dirty="0"/>
                  <a:t>calculate the residual</a:t>
                </a:r>
              </a:p>
              <a:p>
                <a:pPr lvl="2"/>
                <a:r>
                  <a:rPr lang="en-US" dirty="0"/>
                  <a:t>Does your prediction error lie within the bounds -2s to 2s? </a:t>
                </a:r>
                <a:r>
                  <a:rPr lang="en-US" dirty="0">
                    <a:solidFill>
                      <a:srgbClr val="C00000"/>
                    </a:solidFill>
                  </a:rPr>
                  <a:t> (s means standard deviation)</a:t>
                </a:r>
              </a:p>
              <a:p>
                <a:pPr lvl="3"/>
                <a:r>
                  <a:rPr lang="en-US" dirty="0"/>
                  <a:t>(-2s, 2s)</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385763" y="1371600"/>
                <a:ext cx="10968037" cy="4805363"/>
              </a:xfrm>
              <a:blipFill>
                <a:blip r:embed="rId2"/>
                <a:stretch>
                  <a:fillRect l="-1000" t="-2030" r="-111"/>
                </a:stretch>
              </a:blipFill>
            </p:spPr>
            <p:txBody>
              <a:bodyPr/>
              <a:lstStyle/>
              <a:p>
                <a:r>
                  <a:rPr lang="zh-CN" altLang="en-US">
                    <a:noFill/>
                  </a:rPr>
                  <a:t> </a:t>
                </a:r>
              </a:p>
            </p:txBody>
          </p:sp>
        </mc:Fallback>
      </mc:AlternateContent>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265" y="74645"/>
            <a:ext cx="11251163" cy="654990"/>
          </a:xfrm>
        </p:spPr>
        <p:txBody>
          <a:bodyPr>
            <a:normAutofit fontScale="90000"/>
          </a:bodyPr>
          <a:lstStyle/>
          <a:p>
            <a:r>
              <a:rPr lang="en-US" dirty="0"/>
              <a:t>Before you Leave</a:t>
            </a:r>
          </a:p>
        </p:txBody>
      </p:sp>
      <p:sp>
        <p:nvSpPr>
          <p:cNvPr id="3" name="Content Placeholder 2"/>
          <p:cNvSpPr>
            <a:spLocks noGrp="1"/>
          </p:cNvSpPr>
          <p:nvPr>
            <p:ph idx="1"/>
          </p:nvPr>
        </p:nvSpPr>
        <p:spPr>
          <a:xfrm>
            <a:off x="233265" y="729635"/>
            <a:ext cx="11120535" cy="5447328"/>
          </a:xfrm>
        </p:spPr>
        <p:txBody>
          <a:bodyPr>
            <a:normAutofit/>
          </a:bodyPr>
          <a:lstStyle/>
          <a:p>
            <a:r>
              <a:rPr lang="en-US" sz="3000" dirty="0"/>
              <a:t>Turn in pages 29-31 from the lab book.  </a:t>
            </a:r>
            <a:r>
              <a:rPr lang="en-US" sz="3000" i="1" dirty="0"/>
              <a:t>Everyone needs to turn in their own work</a:t>
            </a:r>
            <a:r>
              <a:rPr lang="en-US" sz="3000" dirty="0"/>
              <a:t>.</a:t>
            </a:r>
          </a:p>
          <a:p>
            <a:pPr lvl="1"/>
            <a:r>
              <a:rPr lang="en-US" sz="3000" dirty="0"/>
              <a:t>Make sure columns 3 and 6 are filled in on table 4.1 page 29.  </a:t>
            </a:r>
          </a:p>
          <a:p>
            <a:pPr lvl="1"/>
            <a:r>
              <a:rPr lang="en-US" sz="3000" dirty="0"/>
              <a:t>Make sure all parts of tables 4.2 and 4.3 are completely filled in on page 30.  </a:t>
            </a:r>
          </a:p>
          <a:p>
            <a:pPr lvl="1"/>
            <a:r>
              <a:rPr lang="en-US" sz="3000" dirty="0"/>
              <a:t>Make sure you answer all questions completely.</a:t>
            </a:r>
          </a:p>
          <a:p>
            <a:pPr lvl="2"/>
            <a:r>
              <a:rPr lang="en-US" sz="3000" dirty="0">
                <a:solidFill>
                  <a:srgbClr val="C00000"/>
                </a:solidFill>
              </a:rPr>
              <a:t>Help with #5</a:t>
            </a:r>
          </a:p>
          <a:p>
            <a:pPr lvl="2"/>
            <a:r>
              <a:rPr lang="en-US" sz="3000" dirty="0"/>
              <a:t>Reality Check question is in reference to the Reality Check box on </a:t>
            </a:r>
            <a:r>
              <a:rPr lang="en-US" sz="3000"/>
              <a:t>page 28.</a:t>
            </a:r>
            <a:endParaRPr lang="en-US" sz="3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en-US" dirty="0"/>
              <a:t>Concepts Needed for Lab 4</a:t>
            </a:r>
          </a:p>
        </p:txBody>
      </p:sp>
      <p:sp>
        <p:nvSpPr>
          <p:cNvPr id="3" name="Content Placeholder 2"/>
          <p:cNvSpPr>
            <a:spLocks noGrp="1"/>
          </p:cNvSpPr>
          <p:nvPr>
            <p:ph idx="1"/>
          </p:nvPr>
        </p:nvSpPr>
        <p:spPr>
          <a:xfrm>
            <a:off x="569843" y="1825625"/>
            <a:ext cx="5618921" cy="4351338"/>
          </a:xfrm>
        </p:spPr>
        <p:txBody>
          <a:bodyPr>
            <a:normAutofit lnSpcReduction="10000"/>
          </a:bodyPr>
          <a:lstStyle/>
          <a:p>
            <a:r>
              <a:rPr lang="en-US" sz="1600" dirty="0"/>
              <a:t>Relationships between two quantitative variables:</a:t>
            </a:r>
          </a:p>
          <a:p>
            <a:pPr lvl="1"/>
            <a:r>
              <a:rPr lang="en-US" sz="1600" dirty="0"/>
              <a:t>Determined by …</a:t>
            </a:r>
          </a:p>
          <a:p>
            <a:pPr lvl="2"/>
            <a:r>
              <a:rPr lang="en-US" sz="1600" dirty="0"/>
              <a:t>Looking at a scatterplot. </a:t>
            </a:r>
          </a:p>
          <a:p>
            <a:pPr lvl="3"/>
            <a:r>
              <a:rPr lang="en-US" sz="1600" dirty="0"/>
              <a:t>If as </a:t>
            </a:r>
            <a:r>
              <a:rPr lang="en-US" sz="1600" dirty="0">
                <a:solidFill>
                  <a:srgbClr val="FF0000"/>
                </a:solidFill>
              </a:rPr>
              <a:t>x increases</a:t>
            </a:r>
            <a:r>
              <a:rPr lang="en-US" sz="1600" dirty="0"/>
              <a:t>, </a:t>
            </a:r>
            <a:r>
              <a:rPr lang="en-US" sz="1600" dirty="0">
                <a:solidFill>
                  <a:srgbClr val="FF0000"/>
                </a:solidFill>
              </a:rPr>
              <a:t>y</a:t>
            </a:r>
            <a:r>
              <a:rPr lang="en-US" sz="1600" dirty="0"/>
              <a:t> tends to </a:t>
            </a:r>
            <a:r>
              <a:rPr lang="en-US" sz="1600" dirty="0">
                <a:solidFill>
                  <a:srgbClr val="FF0000"/>
                </a:solidFill>
              </a:rPr>
              <a:t>increase </a:t>
            </a:r>
            <a:r>
              <a:rPr lang="en-US" sz="1600" dirty="0"/>
              <a:t>(the dots are rising as you read left to right) there is a </a:t>
            </a:r>
            <a:r>
              <a:rPr lang="en-US" sz="1600" dirty="0">
                <a:solidFill>
                  <a:srgbClr val="FF0000"/>
                </a:solidFill>
              </a:rPr>
              <a:t>positive relationship</a:t>
            </a:r>
            <a:r>
              <a:rPr lang="en-US" sz="1600" dirty="0"/>
              <a:t>.  </a:t>
            </a:r>
          </a:p>
          <a:p>
            <a:pPr lvl="3"/>
            <a:r>
              <a:rPr lang="en-US" sz="1600" dirty="0"/>
              <a:t>If as </a:t>
            </a:r>
            <a:r>
              <a:rPr lang="en-US" sz="1600" dirty="0">
                <a:solidFill>
                  <a:srgbClr val="FF0000"/>
                </a:solidFill>
              </a:rPr>
              <a:t>x increases</a:t>
            </a:r>
            <a:r>
              <a:rPr lang="en-US" sz="1600" dirty="0"/>
              <a:t>, </a:t>
            </a:r>
            <a:r>
              <a:rPr lang="en-US" sz="1600" dirty="0">
                <a:solidFill>
                  <a:srgbClr val="FF0000"/>
                </a:solidFill>
              </a:rPr>
              <a:t>y</a:t>
            </a:r>
            <a:r>
              <a:rPr lang="en-US" sz="1600" dirty="0"/>
              <a:t> tends to </a:t>
            </a:r>
            <a:r>
              <a:rPr lang="en-US" sz="1600" dirty="0">
                <a:solidFill>
                  <a:srgbClr val="FF0000"/>
                </a:solidFill>
              </a:rPr>
              <a:t>decrease</a:t>
            </a:r>
            <a:r>
              <a:rPr lang="en-US" sz="1600" dirty="0"/>
              <a:t> (the dots are falling as you read left to right) there is a </a:t>
            </a:r>
            <a:r>
              <a:rPr lang="en-US" sz="1600" dirty="0">
                <a:solidFill>
                  <a:srgbClr val="FF0000"/>
                </a:solidFill>
              </a:rPr>
              <a:t>negative relationship</a:t>
            </a:r>
            <a:r>
              <a:rPr lang="en-US" sz="1600" dirty="0"/>
              <a:t>.  </a:t>
            </a:r>
          </a:p>
          <a:p>
            <a:pPr lvl="3"/>
            <a:r>
              <a:rPr lang="en-US" sz="1600" dirty="0">
                <a:solidFill>
                  <a:srgbClr val="FF0000"/>
                </a:solidFill>
              </a:rPr>
              <a:t>Closer</a:t>
            </a:r>
            <a:r>
              <a:rPr lang="en-US" sz="1600" dirty="0"/>
              <a:t> the dots fall to a given pattern, the </a:t>
            </a:r>
            <a:r>
              <a:rPr lang="en-US" sz="1600" dirty="0">
                <a:solidFill>
                  <a:srgbClr val="FF0000"/>
                </a:solidFill>
              </a:rPr>
              <a:t>stronger</a:t>
            </a:r>
            <a:r>
              <a:rPr lang="en-US" sz="1600" dirty="0"/>
              <a:t> the </a:t>
            </a:r>
            <a:r>
              <a:rPr lang="en-US" sz="1600" dirty="0">
                <a:solidFill>
                  <a:srgbClr val="FF0000"/>
                </a:solidFill>
              </a:rPr>
              <a:t>relationship</a:t>
            </a:r>
            <a:r>
              <a:rPr lang="en-US" sz="1600" dirty="0"/>
              <a:t>.  </a:t>
            </a:r>
          </a:p>
          <a:p>
            <a:pPr lvl="2"/>
            <a:r>
              <a:rPr lang="en-US" sz="1600" dirty="0"/>
              <a:t>Calculating a correlation coefficient, r.</a:t>
            </a:r>
          </a:p>
          <a:p>
            <a:pPr lvl="3"/>
            <a:r>
              <a:rPr lang="en-US" sz="1600" dirty="0"/>
              <a:t>If r is negative then negative relationship.</a:t>
            </a:r>
          </a:p>
          <a:p>
            <a:pPr lvl="3"/>
            <a:r>
              <a:rPr lang="en-US" sz="1600" dirty="0"/>
              <a:t>If r is positive then positive relationship.</a:t>
            </a:r>
          </a:p>
          <a:p>
            <a:pPr lvl="3"/>
            <a:r>
              <a:rPr lang="en-US" sz="1600" dirty="0"/>
              <a:t>The closer the value is to </a:t>
            </a:r>
            <a:r>
              <a:rPr lang="en-US" sz="1600" dirty="0">
                <a:solidFill>
                  <a:srgbClr val="FF0000"/>
                </a:solidFill>
              </a:rPr>
              <a:t>-1 or +1 (range</a:t>
            </a:r>
            <a:r>
              <a:rPr lang="zh-CN" altLang="en-US" sz="1600" dirty="0">
                <a:solidFill>
                  <a:srgbClr val="FF0000"/>
                </a:solidFill>
              </a:rPr>
              <a:t> </a:t>
            </a:r>
            <a:r>
              <a:rPr lang="en-US" altLang="zh-CN" sz="1600" dirty="0">
                <a:solidFill>
                  <a:srgbClr val="FF0000"/>
                </a:solidFill>
              </a:rPr>
              <a:t>between</a:t>
            </a:r>
            <a:r>
              <a:rPr lang="zh-CN" altLang="en-US" sz="1600" dirty="0">
                <a:solidFill>
                  <a:srgbClr val="FF0000"/>
                </a:solidFill>
              </a:rPr>
              <a:t> </a:t>
            </a:r>
            <a:r>
              <a:rPr lang="en-US" altLang="zh-CN" sz="1600" dirty="0">
                <a:solidFill>
                  <a:srgbClr val="FF0000"/>
                </a:solidFill>
              </a:rPr>
              <a:t>-1 and 1)</a:t>
            </a:r>
            <a:r>
              <a:rPr lang="en-US" sz="1600" dirty="0">
                <a:solidFill>
                  <a:srgbClr val="FF0000"/>
                </a:solidFill>
              </a:rPr>
              <a:t> </a:t>
            </a:r>
            <a:r>
              <a:rPr lang="en-US" sz="1600" dirty="0"/>
              <a:t>the stronger the linear (line) pattern.  </a:t>
            </a:r>
          </a:p>
          <a:p>
            <a:pPr lvl="3"/>
            <a:endParaRPr lang="en-US" sz="1600" dirty="0"/>
          </a:p>
          <a:p>
            <a:pPr lvl="1"/>
            <a:endParaRPr lang="en-US" sz="1600" dirty="0"/>
          </a:p>
          <a:p>
            <a:pPr lvl="3"/>
            <a:endParaRPr lang="en-US" sz="1600" dirty="0"/>
          </a:p>
          <a:p>
            <a:pPr marL="1371600" lvl="3" indent="0">
              <a:buNone/>
            </a:pPr>
            <a:endParaRPr lang="en-US" sz="1600" dirty="0"/>
          </a:p>
          <a:p>
            <a:pPr lvl="2"/>
            <a:endParaRPr lang="en-US" sz="1600" dirty="0"/>
          </a:p>
          <a:p>
            <a:endParaRPr lang="en-US" sz="1600" dirty="0"/>
          </a:p>
        </p:txBody>
      </p:sp>
      <p:pic>
        <p:nvPicPr>
          <p:cNvPr id="6" name="Picture 5">
            <a:extLst>
              <a:ext uri="{FF2B5EF4-FFF2-40B4-BE49-F238E27FC236}">
                <a16:creationId xmlns:a16="http://schemas.microsoft.com/office/drawing/2014/main" id="{720B7BAC-FD15-4C98-9BEF-A5B59145C149}"/>
              </a:ext>
            </a:extLst>
          </p:cNvPr>
          <p:cNvPicPr>
            <a:picLocks noChangeAspect="1"/>
          </p:cNvPicPr>
          <p:nvPr/>
        </p:nvPicPr>
        <p:blipFill>
          <a:blip r:embed="rId2"/>
          <a:stretch>
            <a:fillRect/>
          </a:stretch>
        </p:blipFill>
        <p:spPr>
          <a:xfrm>
            <a:off x="6456439" y="1582945"/>
            <a:ext cx="5651671" cy="490993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Concepts Needed for Lab 4</a:t>
            </a:r>
          </a:p>
        </p:txBody>
      </p:sp>
      <p:sp>
        <p:nvSpPr>
          <p:cNvPr id="3" name="Content Placeholder 2"/>
          <p:cNvSpPr>
            <a:spLocks noGrp="1"/>
          </p:cNvSpPr>
          <p:nvPr>
            <p:ph idx="1"/>
          </p:nvPr>
        </p:nvSpPr>
        <p:spPr>
          <a:xfrm>
            <a:off x="186613" y="1287624"/>
            <a:ext cx="11167188" cy="4889339"/>
          </a:xfrm>
        </p:spPr>
        <p:txBody>
          <a:bodyPr>
            <a:normAutofit/>
          </a:bodyPr>
          <a:lstStyle/>
          <a:p>
            <a:r>
              <a:rPr lang="en-US" dirty="0"/>
              <a:t>Regression:</a:t>
            </a:r>
          </a:p>
          <a:p>
            <a:pPr lvl="1"/>
            <a:r>
              <a:rPr lang="en-US" dirty="0"/>
              <a:t>If two variables have a relatively strong relationship a statistical </a:t>
            </a:r>
            <a:r>
              <a:rPr lang="en-US" dirty="0">
                <a:solidFill>
                  <a:srgbClr val="FF0000"/>
                </a:solidFill>
              </a:rPr>
              <a:t>model</a:t>
            </a:r>
            <a:r>
              <a:rPr lang="en-US" dirty="0"/>
              <a:t> can be created </a:t>
            </a:r>
            <a:r>
              <a:rPr lang="en-US" dirty="0">
                <a:solidFill>
                  <a:srgbClr val="FF0000"/>
                </a:solidFill>
              </a:rPr>
              <a:t>to</a:t>
            </a:r>
            <a:r>
              <a:rPr lang="en-US" dirty="0"/>
              <a:t> </a:t>
            </a:r>
            <a:r>
              <a:rPr lang="en-US" dirty="0">
                <a:solidFill>
                  <a:srgbClr val="FF0000"/>
                </a:solidFill>
              </a:rPr>
              <a:t>predict new values </a:t>
            </a:r>
            <a:r>
              <a:rPr lang="en-US" dirty="0"/>
              <a:t>of the response variable using the predictor variable. </a:t>
            </a:r>
          </a:p>
          <a:p>
            <a:pPr marL="457200" lvl="1" indent="0">
              <a:buNone/>
            </a:pPr>
            <a:endParaRPr lang="en-US" dirty="0"/>
          </a:p>
          <a:p>
            <a:pPr lvl="1"/>
            <a:r>
              <a:rPr lang="en-US" dirty="0"/>
              <a:t>In other words, we can determine the mathematical equation that shows the pattern in the data.  </a:t>
            </a:r>
          </a:p>
          <a:p>
            <a:pPr lvl="2"/>
            <a:r>
              <a:rPr lang="en-US" dirty="0"/>
              <a:t>If the pattern is linear:  </a:t>
            </a:r>
          </a:p>
          <a:p>
            <a:pPr marL="914400" lvl="2" indent="0">
              <a:buNone/>
            </a:pPr>
            <a:r>
              <a:rPr lang="en-US" dirty="0"/>
              <a:t>	response variable = slope </a:t>
            </a:r>
            <a:r>
              <a:rPr lang="en-US" dirty="0">
                <a:solidFill>
                  <a:srgbClr val="FF0000"/>
                </a:solidFill>
              </a:rPr>
              <a:t>*</a:t>
            </a:r>
            <a:r>
              <a:rPr lang="en-US" dirty="0"/>
              <a:t>(predictor variable) + y-intercept   </a:t>
            </a:r>
            <a:r>
              <a:rPr lang="en-US" dirty="0">
                <a:solidFill>
                  <a:srgbClr val="FF0000"/>
                </a:solidFill>
              </a:rPr>
              <a:t>- OR-   </a:t>
            </a:r>
            <a:r>
              <a:rPr lang="en-US" dirty="0"/>
              <a:t>y = mx + b.  </a:t>
            </a:r>
          </a:p>
          <a:p>
            <a:pPr marL="914400" lvl="2" indent="0">
              <a:buNone/>
            </a:pPr>
            <a:endParaRPr lang="en-US" dirty="0"/>
          </a:p>
          <a:p>
            <a:pPr lvl="2"/>
            <a:r>
              <a:rPr lang="en-US" dirty="0"/>
              <a:t>If the pattern is curved:  </a:t>
            </a:r>
          </a:p>
          <a:p>
            <a:pPr marL="914400" lvl="2" indent="0">
              <a:buNone/>
            </a:pPr>
            <a:r>
              <a:rPr lang="en-US" dirty="0"/>
              <a:t>	Response variable = y-intercept + coefficient1 </a:t>
            </a:r>
            <a:r>
              <a:rPr lang="en-US" altLang="zh-CN" dirty="0">
                <a:solidFill>
                  <a:srgbClr val="FF0000"/>
                </a:solidFill>
              </a:rPr>
              <a:t>* </a:t>
            </a:r>
            <a:r>
              <a:rPr lang="en-US" dirty="0"/>
              <a:t>(predictor variable) + 			coefficient2</a:t>
            </a:r>
            <a:r>
              <a:rPr lang="en-US" altLang="zh-CN" dirty="0">
                <a:solidFill>
                  <a:srgbClr val="FF0000"/>
                </a:solidFill>
              </a:rPr>
              <a:t>* </a:t>
            </a:r>
            <a:r>
              <a:rPr lang="en-US" dirty="0"/>
              <a:t>(predictor variable)^2.   </a:t>
            </a:r>
          </a:p>
          <a:p>
            <a:pPr marL="914400" lvl="2" indent="0">
              <a:buNone/>
            </a:pPr>
            <a:r>
              <a:rPr lang="en-US" dirty="0">
                <a:solidFill>
                  <a:srgbClr val="FF0000"/>
                </a:solidFill>
              </a:rPr>
              <a:t>(Note there are many ways to fit the curved data)</a:t>
            </a:r>
            <a:r>
              <a:rPr lang="en-US" dirty="0"/>
              <a:t> </a:t>
            </a:r>
          </a:p>
          <a:p>
            <a:pPr lvl="1"/>
            <a:endParaRPr lang="en-US" dirty="0"/>
          </a:p>
          <a:p>
            <a:pPr lvl="3"/>
            <a:endParaRPr lang="en-US" dirty="0"/>
          </a:p>
          <a:p>
            <a:pPr marL="1371600" lvl="3" indent="0">
              <a:buNone/>
            </a:pPr>
            <a:endParaRPr lang="en-US" dirty="0"/>
          </a:p>
          <a:p>
            <a:pPr lvl="2"/>
            <a:endParaRPr lang="en-US" dirty="0"/>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Concepts Needed for Lab 4</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838200" y="1664933"/>
                <a:ext cx="6460404" cy="4345901"/>
              </a:xfrm>
            </p:spPr>
            <p:txBody>
              <a:bodyPr>
                <a:normAutofit/>
              </a:bodyPr>
              <a:lstStyle/>
              <a:p>
                <a:r>
                  <a:rPr lang="en-US" dirty="0"/>
                  <a:t>Residuals:</a:t>
                </a:r>
              </a:p>
              <a:p>
                <a:pPr lvl="1"/>
                <a:r>
                  <a:rPr lang="en-US" dirty="0"/>
                  <a:t>Represents the difference between the true distance and the predicted distance.   </a:t>
                </a:r>
                <a:r>
                  <a:rPr lang="en-US" dirty="0">
                    <a:solidFill>
                      <a:srgbClr val="FF0000"/>
                    </a:solidFill>
                  </a:rPr>
                  <a:t>(y - </a:t>
                </a:r>
                <a14:m>
                  <m:oMath xmlns:m="http://schemas.openxmlformats.org/officeDocument/2006/math">
                    <m:acc>
                      <m:accPr>
                        <m:chr m:val="̂"/>
                        <m:ctrlPr>
                          <a:rPr lang="en-US" i="1" smtClean="0">
                            <a:solidFill>
                              <a:srgbClr val="FF0000"/>
                            </a:solidFill>
                            <a:latin typeface="Cambria Math" panose="02040503050406030204" pitchFamily="18" charset="0"/>
                          </a:rPr>
                        </m:ctrlPr>
                      </m:accPr>
                      <m:e>
                        <m:r>
                          <a:rPr lang="en-US" b="0" i="1" smtClean="0">
                            <a:solidFill>
                              <a:srgbClr val="FF0000"/>
                            </a:solidFill>
                            <a:latin typeface="Cambria Math" panose="02040503050406030204" pitchFamily="18" charset="0"/>
                          </a:rPr>
                          <m:t>𝑦</m:t>
                        </m:r>
                      </m:e>
                    </m:acc>
                  </m:oMath>
                </a14:m>
                <a:r>
                  <a:rPr lang="en-US" dirty="0">
                    <a:solidFill>
                      <a:srgbClr val="FF0000"/>
                    </a:solidFill>
                  </a:rPr>
                  <a:t>)</a:t>
                </a:r>
                <a:r>
                  <a:rPr lang="en-US" dirty="0"/>
                  <a:t>.   </a:t>
                </a:r>
              </a:p>
              <a:p>
                <a:pPr lvl="1"/>
                <a:endParaRPr lang="en-US" dirty="0"/>
              </a:p>
              <a:p>
                <a:pPr lvl="1"/>
                <a:r>
                  <a:rPr lang="en-US" dirty="0"/>
                  <a:t>When the sum of squared residuals are minimized, we can get the best prediction of y</a:t>
                </a:r>
              </a:p>
              <a:p>
                <a:pPr lvl="1"/>
                <a:endParaRPr lang="en-US" dirty="0"/>
              </a:p>
              <a:p>
                <a:pPr lvl="1"/>
                <a:r>
                  <a:rPr lang="en-US" dirty="0"/>
                  <a:t>We will use software to help calculate it</a:t>
                </a:r>
              </a:p>
              <a:p>
                <a:pPr lvl="1"/>
                <a:endParaRPr lang="en-US" dirty="0"/>
              </a:p>
              <a:p>
                <a:pPr marL="457200" lvl="1" indent="0">
                  <a:buNone/>
                </a:pPr>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838200" y="1664933"/>
                <a:ext cx="6460404" cy="4345901"/>
              </a:xfrm>
              <a:blipFill>
                <a:blip r:embed="rId2"/>
                <a:stretch>
                  <a:fillRect l="-1700" t="-2244" r="-2077"/>
                </a:stretch>
              </a:blipFill>
            </p:spPr>
            <p:txBody>
              <a:bodyPr/>
              <a:lstStyle/>
              <a:p>
                <a:r>
                  <a:rPr lang="zh-CN" altLang="en-US">
                    <a:noFill/>
                  </a:rPr>
                  <a:t> </a:t>
                </a:r>
              </a:p>
            </p:txBody>
          </p:sp>
        </mc:Fallback>
      </mc:AlternateContent>
      <p:pic>
        <p:nvPicPr>
          <p:cNvPr id="4" name="Picture 3">
            <a:extLst>
              <a:ext uri="{FF2B5EF4-FFF2-40B4-BE49-F238E27FC236}">
                <a16:creationId xmlns:a16="http://schemas.microsoft.com/office/drawing/2014/main" id="{8E9A8028-CB17-4E14-8EDD-8E3B560416F6}"/>
              </a:ext>
            </a:extLst>
          </p:cNvPr>
          <p:cNvPicPr>
            <a:picLocks noChangeAspect="1"/>
          </p:cNvPicPr>
          <p:nvPr/>
        </p:nvPicPr>
        <p:blipFill>
          <a:blip r:embed="rId3"/>
          <a:stretch>
            <a:fillRect/>
          </a:stretch>
        </p:blipFill>
        <p:spPr>
          <a:xfrm>
            <a:off x="7691429" y="36321"/>
            <a:ext cx="3023104" cy="3211144"/>
          </a:xfrm>
          <a:prstGeom prst="rect">
            <a:avLst/>
          </a:prstGeom>
        </p:spPr>
      </p:pic>
      <p:pic>
        <p:nvPicPr>
          <p:cNvPr id="5" name="Picture 4">
            <a:extLst>
              <a:ext uri="{FF2B5EF4-FFF2-40B4-BE49-F238E27FC236}">
                <a16:creationId xmlns:a16="http://schemas.microsoft.com/office/drawing/2014/main" id="{1A1EFB4D-5C34-4C88-876F-82D0CAA004D3}"/>
              </a:ext>
            </a:extLst>
          </p:cNvPr>
          <p:cNvPicPr>
            <a:picLocks noChangeAspect="1"/>
          </p:cNvPicPr>
          <p:nvPr/>
        </p:nvPicPr>
        <p:blipFill>
          <a:blip r:embed="rId4"/>
          <a:stretch>
            <a:fillRect/>
          </a:stretch>
        </p:blipFill>
        <p:spPr>
          <a:xfrm>
            <a:off x="7584895" y="3486372"/>
            <a:ext cx="3175075" cy="3371628"/>
          </a:xfrm>
          <a:prstGeom prst="rect">
            <a:avLst/>
          </a:prstGeom>
        </p:spPr>
      </p:pic>
      <mc:AlternateContent xmlns:mc="http://schemas.openxmlformats.org/markup-compatibility/2006">
        <mc:Choice xmlns:p14="http://schemas.microsoft.com/office/powerpoint/2010/main" Requires="p14">
          <p:contentPart p14:bwMode="auto" r:id="rId5">
            <p14:nvContentPartPr>
              <p14:cNvPr id="7" name="Ink 6">
                <a:extLst>
                  <a:ext uri="{FF2B5EF4-FFF2-40B4-BE49-F238E27FC236}">
                    <a16:creationId xmlns:a16="http://schemas.microsoft.com/office/drawing/2014/main" id="{49B63B07-13C2-4A0B-ABE7-F11F32B917C7}"/>
                  </a:ext>
                </a:extLst>
              </p14:cNvPr>
              <p14:cNvContentPartPr/>
              <p14:nvPr/>
            </p14:nvContentPartPr>
            <p14:xfrm>
              <a:off x="9081413" y="4584494"/>
              <a:ext cx="267120" cy="238320"/>
            </p14:xfrm>
          </p:contentPart>
        </mc:Choice>
        <mc:Fallback>
          <p:pic>
            <p:nvPicPr>
              <p:cNvPr id="7" name="Ink 6">
                <a:extLst>
                  <a:ext uri="{FF2B5EF4-FFF2-40B4-BE49-F238E27FC236}">
                    <a16:creationId xmlns:a16="http://schemas.microsoft.com/office/drawing/2014/main" id="{49B63B07-13C2-4A0B-ABE7-F11F32B917C7}"/>
                  </a:ext>
                </a:extLst>
              </p:cNvPr>
              <p:cNvPicPr/>
              <p:nvPr/>
            </p:nvPicPr>
            <p:blipFill>
              <a:blip r:embed="rId6"/>
              <a:stretch>
                <a:fillRect/>
              </a:stretch>
            </p:blipFill>
            <p:spPr>
              <a:xfrm>
                <a:off x="9072053" y="4575134"/>
                <a:ext cx="285840" cy="257040"/>
              </a:xfrm>
              <a:prstGeom prst="rect">
                <a:avLst/>
              </a:prstGeom>
            </p:spPr>
          </p:pic>
        </mc:Fallback>
      </mc:AlternateContent>
      <p:sp>
        <p:nvSpPr>
          <p:cNvPr id="8" name="TextBox 7">
            <a:extLst>
              <a:ext uri="{FF2B5EF4-FFF2-40B4-BE49-F238E27FC236}">
                <a16:creationId xmlns:a16="http://schemas.microsoft.com/office/drawing/2014/main" id="{3D0F636F-76B0-4EB6-B2D4-2C385A3BF8F2}"/>
              </a:ext>
            </a:extLst>
          </p:cNvPr>
          <p:cNvSpPr txBox="1"/>
          <p:nvPr/>
        </p:nvSpPr>
        <p:spPr>
          <a:xfrm>
            <a:off x="8342701" y="4331174"/>
            <a:ext cx="826994" cy="307777"/>
          </a:xfrm>
          <a:prstGeom prst="rect">
            <a:avLst/>
          </a:prstGeom>
          <a:noFill/>
        </p:spPr>
        <p:txBody>
          <a:bodyPr wrap="square" rtlCol="0">
            <a:spAutoFit/>
          </a:bodyPr>
          <a:lstStyle/>
          <a:p>
            <a:r>
              <a:rPr lang="en-US" altLang="zh-CN" sz="1400" dirty="0">
                <a:solidFill>
                  <a:srgbClr val="FF0000"/>
                </a:solidFill>
                <a:latin typeface="Times New Roman" panose="02020603050405020304" pitchFamily="18" charset="0"/>
                <a:cs typeface="Times New Roman" panose="02020603050405020304" pitchFamily="18" charset="0"/>
              </a:rPr>
              <a:t>Residual</a:t>
            </a:r>
            <a:endParaRPr lang="zh-CN" altLang="en-US" sz="1400" dirty="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For t</a:t>
            </a:r>
            <a:r>
              <a:rPr lang="en-US" dirty="0"/>
              <a:t>his Lab</a:t>
            </a:r>
          </a:p>
        </p:txBody>
      </p:sp>
      <p:sp>
        <p:nvSpPr>
          <p:cNvPr id="3" name="Content Placeholder 2"/>
          <p:cNvSpPr>
            <a:spLocks noGrp="1"/>
          </p:cNvSpPr>
          <p:nvPr>
            <p:ph idx="1"/>
          </p:nvPr>
        </p:nvSpPr>
        <p:spPr>
          <a:xfrm>
            <a:off x="307181" y="1485900"/>
            <a:ext cx="11046619" cy="4691063"/>
          </a:xfrm>
        </p:spPr>
        <p:txBody>
          <a:bodyPr>
            <a:normAutofit lnSpcReduction="10000"/>
          </a:bodyPr>
          <a:lstStyle/>
          <a:p>
            <a:r>
              <a:rPr lang="en-US" dirty="0"/>
              <a:t>Each table should have the following:</a:t>
            </a:r>
          </a:p>
          <a:p>
            <a:pPr marL="457200" lvl="1" indent="0">
              <a:buNone/>
            </a:pPr>
            <a:endParaRPr lang="en-US" dirty="0"/>
          </a:p>
          <a:p>
            <a:pPr lvl="1"/>
            <a:r>
              <a:rPr lang="en-US" dirty="0"/>
              <a:t>A list of a few objects all members at this table must find the </a:t>
            </a:r>
            <a:r>
              <a:rPr lang="en-US" dirty="0">
                <a:solidFill>
                  <a:srgbClr val="FF0000"/>
                </a:solidFill>
              </a:rPr>
              <a:t>true distance</a:t>
            </a:r>
            <a:r>
              <a:rPr lang="en-US" altLang="zh-CN" dirty="0">
                <a:solidFill>
                  <a:srgbClr val="FF0000"/>
                </a:solidFill>
              </a:rPr>
              <a:t> to(used as y) </a:t>
            </a:r>
            <a:r>
              <a:rPr lang="en-US" dirty="0"/>
              <a:t>on the horseshoe. (students should use this to fill in some of the cells in column 5, </a:t>
            </a:r>
            <a:r>
              <a:rPr lang="en-US" i="1" dirty="0"/>
              <a:t>Your Team’s Measured Distance (ft)</a:t>
            </a:r>
            <a:r>
              <a:rPr lang="en-US" dirty="0"/>
              <a:t>, on table 4.1 page 29.).</a:t>
            </a:r>
          </a:p>
          <a:p>
            <a:pPr lvl="1"/>
            <a:endParaRPr lang="en-US" dirty="0"/>
          </a:p>
          <a:p>
            <a:pPr lvl="1"/>
            <a:r>
              <a:rPr lang="en-US" dirty="0"/>
              <a:t>Group 1 and 2 measure object 1,2,3,4.</a:t>
            </a:r>
          </a:p>
          <a:p>
            <a:pPr lvl="1"/>
            <a:r>
              <a:rPr lang="en-US" altLang="zh-CN" dirty="0"/>
              <a:t>Group 3 and 4 measure object 5,6,7.</a:t>
            </a:r>
          </a:p>
          <a:p>
            <a:pPr lvl="1"/>
            <a:r>
              <a:rPr lang="en-US" altLang="zh-CN" dirty="0"/>
              <a:t>Group 5 and 6 measure object 8,9,10</a:t>
            </a:r>
            <a:endParaRPr lang="en-US" dirty="0"/>
          </a:p>
          <a:p>
            <a:pPr marL="457200" lvl="1" indent="0">
              <a:buNone/>
            </a:pPr>
            <a:endParaRPr lang="en-US" dirty="0"/>
          </a:p>
          <a:p>
            <a:pPr lvl="1"/>
            <a:r>
              <a:rPr lang="en-US" dirty="0"/>
              <a:t>A survey wheel. </a:t>
            </a:r>
          </a:p>
          <a:p>
            <a:pPr lvl="1"/>
            <a:endParaRPr lang="en-US" dirty="0"/>
          </a:p>
          <a:p>
            <a:pPr marL="457200" lvl="1" indent="0">
              <a:buNone/>
            </a:pPr>
            <a:r>
              <a:rPr lang="en-US" dirty="0"/>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EDBB640-DD21-4B9D-A2F6-2ED92C6ECBC4}"/>
              </a:ext>
            </a:extLst>
          </p:cNvPr>
          <p:cNvPicPr>
            <a:picLocks noChangeAspect="1"/>
          </p:cNvPicPr>
          <p:nvPr/>
        </p:nvPicPr>
        <p:blipFill>
          <a:blip r:embed="rId2"/>
          <a:stretch>
            <a:fillRect/>
          </a:stretch>
        </p:blipFill>
        <p:spPr>
          <a:xfrm>
            <a:off x="952020" y="375320"/>
            <a:ext cx="2819141" cy="3848658"/>
          </a:xfrm>
          <a:prstGeom prst="rect">
            <a:avLst/>
          </a:prstGeom>
        </p:spPr>
      </p:pic>
      <p:cxnSp>
        <p:nvCxnSpPr>
          <p:cNvPr id="27" name="Straight Connector 26">
            <a:extLst>
              <a:ext uri="{FF2B5EF4-FFF2-40B4-BE49-F238E27FC236}">
                <a16:creationId xmlns:a16="http://schemas.microsoft.com/office/drawing/2014/main" id="{822A5670-0F7B-4199-AEAB-33FBA9CEA4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1"/>
            <a:ext cx="0" cy="4572000"/>
          </a:xfrm>
          <a:prstGeom prst="line">
            <a:avLst/>
          </a:prstGeom>
          <a:ln w="3810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A3D2FBDC-C9F1-4838-ACF3-D946F08400C8}"/>
              </a:ext>
            </a:extLst>
          </p:cNvPr>
          <p:cNvPicPr>
            <a:picLocks noChangeAspect="1"/>
          </p:cNvPicPr>
          <p:nvPr/>
        </p:nvPicPr>
        <p:blipFill>
          <a:blip r:embed="rId3"/>
          <a:stretch>
            <a:fillRect/>
          </a:stretch>
        </p:blipFill>
        <p:spPr>
          <a:xfrm>
            <a:off x="5331712" y="375320"/>
            <a:ext cx="1777600" cy="1657612"/>
          </a:xfrm>
          <a:prstGeom prst="rect">
            <a:avLst/>
          </a:prstGeom>
        </p:spPr>
      </p:pic>
      <p:cxnSp>
        <p:nvCxnSpPr>
          <p:cNvPr id="29" name="Straight Connector 28">
            <a:extLst>
              <a:ext uri="{FF2B5EF4-FFF2-40B4-BE49-F238E27FC236}">
                <a16:creationId xmlns:a16="http://schemas.microsoft.com/office/drawing/2014/main" id="{8BB1744D-A7DF-4B65-B6E3-DCF12BB2D8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2228770"/>
            <a:ext cx="2877035"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BFDEEC1E-7233-4717-AA48-12F82B12D8E4}"/>
              </a:ext>
            </a:extLst>
          </p:cNvPr>
          <p:cNvPicPr>
            <a:picLocks noChangeAspect="1"/>
          </p:cNvPicPr>
          <p:nvPr/>
        </p:nvPicPr>
        <p:blipFill rotWithShape="1">
          <a:blip r:embed="rId4"/>
          <a:srcRect t="3933" r="2" b="19441"/>
          <a:stretch/>
        </p:blipFill>
        <p:spPr>
          <a:xfrm>
            <a:off x="5148364" y="2424609"/>
            <a:ext cx="2136861" cy="1799367"/>
          </a:xfrm>
          <a:prstGeom prst="rect">
            <a:avLst/>
          </a:prstGeom>
        </p:spPr>
      </p:pic>
      <p:cxnSp>
        <p:nvCxnSpPr>
          <p:cNvPr id="31" name="Straight Connector 30">
            <a:extLst>
              <a:ext uri="{FF2B5EF4-FFF2-40B4-BE49-F238E27FC236}">
                <a16:creationId xmlns:a16="http://schemas.microsoft.com/office/drawing/2014/main" id="{882DD753-EA38-4E86-91FB-05041A44A2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67905"/>
            <a:ext cx="7530662"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FDF3E892-AD76-4FB8-9024-519B809D727F}"/>
              </a:ext>
            </a:extLst>
          </p:cNvPr>
          <p:cNvPicPr>
            <a:picLocks noChangeAspect="1"/>
          </p:cNvPicPr>
          <p:nvPr/>
        </p:nvPicPr>
        <p:blipFill>
          <a:blip r:embed="rId5"/>
          <a:stretch>
            <a:fillRect/>
          </a:stretch>
        </p:blipFill>
        <p:spPr>
          <a:xfrm>
            <a:off x="4146915" y="4628500"/>
            <a:ext cx="2069879" cy="2117524"/>
          </a:xfrm>
          <a:prstGeom prst="rect">
            <a:avLst/>
          </a:prstGeom>
        </p:spPr>
      </p:pic>
      <p:pic>
        <p:nvPicPr>
          <p:cNvPr id="9" name="Picture 8">
            <a:extLst>
              <a:ext uri="{FF2B5EF4-FFF2-40B4-BE49-F238E27FC236}">
                <a16:creationId xmlns:a16="http://schemas.microsoft.com/office/drawing/2014/main" id="{7355393A-81B0-4C71-ABDF-BFC779AB74D0}"/>
              </a:ext>
            </a:extLst>
          </p:cNvPr>
          <p:cNvPicPr>
            <a:picLocks noChangeAspect="1"/>
          </p:cNvPicPr>
          <p:nvPr/>
        </p:nvPicPr>
        <p:blipFill>
          <a:blip r:embed="rId6"/>
          <a:stretch>
            <a:fillRect/>
          </a:stretch>
        </p:blipFill>
        <p:spPr>
          <a:xfrm>
            <a:off x="832874" y="4795786"/>
            <a:ext cx="1969783" cy="1822050"/>
          </a:xfrm>
          <a:prstGeom prst="rect">
            <a:avLst/>
          </a:prstGeom>
        </p:spPr>
      </p:pic>
      <p:sp>
        <p:nvSpPr>
          <p:cNvPr id="4" name="Rectangle 3">
            <a:extLst>
              <a:ext uri="{FF2B5EF4-FFF2-40B4-BE49-F238E27FC236}">
                <a16:creationId xmlns:a16="http://schemas.microsoft.com/office/drawing/2014/main" id="{17D18025-B1C8-4A7E-8B21-D62DCD47F622}"/>
              </a:ext>
            </a:extLst>
          </p:cNvPr>
          <p:cNvSpPr/>
          <p:nvPr/>
        </p:nvSpPr>
        <p:spPr>
          <a:xfrm>
            <a:off x="8017253" y="2274491"/>
            <a:ext cx="4111993" cy="3902472"/>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altLang="zh-CN" sz="2000" dirty="0"/>
              <a:t>1	Distance to Maps Box</a:t>
            </a:r>
          </a:p>
          <a:p>
            <a:pPr indent="-228600">
              <a:lnSpc>
                <a:spcPct val="90000"/>
              </a:lnSpc>
              <a:spcAft>
                <a:spcPts val="600"/>
              </a:spcAft>
              <a:buFont typeface="Arial" panose="020B0604020202020204" pitchFamily="34" charset="0"/>
              <a:buChar char="•"/>
            </a:pPr>
            <a:r>
              <a:rPr lang="en-US" altLang="zh-CN" sz="2000" dirty="0"/>
              <a:t>2	Base of Closest Magnolia Tree</a:t>
            </a:r>
          </a:p>
          <a:p>
            <a:pPr indent="-228600">
              <a:lnSpc>
                <a:spcPct val="90000"/>
              </a:lnSpc>
              <a:spcAft>
                <a:spcPts val="600"/>
              </a:spcAft>
              <a:buFont typeface="Arial" panose="020B0604020202020204" pitchFamily="34" charset="0"/>
              <a:buChar char="•"/>
            </a:pPr>
            <a:r>
              <a:rPr lang="en-US" altLang="zh-CN" sz="2000" dirty="0"/>
              <a:t>3	Lamp Post across sidewalk</a:t>
            </a:r>
          </a:p>
          <a:p>
            <a:pPr indent="-228600">
              <a:lnSpc>
                <a:spcPct val="90000"/>
              </a:lnSpc>
              <a:spcAft>
                <a:spcPts val="600"/>
              </a:spcAft>
              <a:buFont typeface="Arial" panose="020B0604020202020204" pitchFamily="34" charset="0"/>
              <a:buChar char="•"/>
            </a:pPr>
            <a:r>
              <a:rPr lang="en-US" altLang="zh-CN" sz="2000" dirty="0"/>
              <a:t>4	Lamp Post on Right at the end of sidewalk leading to horseshoe</a:t>
            </a:r>
          </a:p>
          <a:p>
            <a:pPr indent="-228600">
              <a:lnSpc>
                <a:spcPct val="90000"/>
              </a:lnSpc>
              <a:spcAft>
                <a:spcPts val="600"/>
              </a:spcAft>
              <a:buFont typeface="Arial" panose="020B0604020202020204" pitchFamily="34" charset="0"/>
              <a:buChar char="•"/>
            </a:pPr>
            <a:r>
              <a:rPr lang="en-US" altLang="zh-CN" sz="2000" dirty="0"/>
              <a:t>5	Base of Brick Wall</a:t>
            </a:r>
          </a:p>
          <a:p>
            <a:pPr indent="-228600">
              <a:lnSpc>
                <a:spcPct val="90000"/>
              </a:lnSpc>
              <a:spcAft>
                <a:spcPts val="600"/>
              </a:spcAft>
              <a:buFont typeface="Arial" panose="020B0604020202020204" pitchFamily="34" charset="0"/>
              <a:buChar char="•"/>
            </a:pPr>
            <a:endParaRPr lang="en-US" altLang="zh-CN" sz="2000" dirty="0"/>
          </a:p>
        </p:txBody>
      </p:sp>
      <p:cxnSp>
        <p:nvCxnSpPr>
          <p:cNvPr id="33" name="Straight Connector 32">
            <a:extLst>
              <a:ext uri="{FF2B5EF4-FFF2-40B4-BE49-F238E27FC236}">
                <a16:creationId xmlns:a16="http://schemas.microsoft.com/office/drawing/2014/main" id="{6DA63E78-7704-45EF-B5D3-EADDF5D826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1730262" y="5706812"/>
            <a:ext cx="2286000"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2556F3F3-8C42-4B1F-8573-71C34DC32922}"/>
              </a:ext>
            </a:extLst>
          </p:cNvPr>
          <p:cNvSpPr txBox="1"/>
          <p:nvPr/>
        </p:nvSpPr>
        <p:spPr>
          <a:xfrm>
            <a:off x="4822195" y="591165"/>
            <a:ext cx="420519" cy="52322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2</a:t>
            </a:r>
            <a:endParaRPr lang="zh-CN" altLang="en-US" dirty="0">
              <a:solidFill>
                <a:srgbClr val="FF0000"/>
              </a:solidFill>
              <a:latin typeface="Times New Roman" panose="02020603050405020304" pitchFamily="18" charset="0"/>
              <a:cs typeface="Times New Roman" panose="02020603050405020304" pitchFamily="18" charset="0"/>
            </a:endParaRPr>
          </a:p>
        </p:txBody>
      </p:sp>
      <p:sp>
        <p:nvSpPr>
          <p:cNvPr id="30" name="TextBox 29">
            <a:extLst>
              <a:ext uri="{FF2B5EF4-FFF2-40B4-BE49-F238E27FC236}">
                <a16:creationId xmlns:a16="http://schemas.microsoft.com/office/drawing/2014/main" id="{63A51725-3E37-4643-AD74-E70E4376A610}"/>
              </a:ext>
            </a:extLst>
          </p:cNvPr>
          <p:cNvSpPr txBox="1"/>
          <p:nvPr/>
        </p:nvSpPr>
        <p:spPr>
          <a:xfrm>
            <a:off x="4800186" y="2694717"/>
            <a:ext cx="420519" cy="52322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1</a:t>
            </a:r>
            <a:endParaRPr lang="zh-CN" altLang="en-US" dirty="0">
              <a:solidFill>
                <a:srgbClr val="FF0000"/>
              </a:solidFill>
              <a:latin typeface="Times New Roman" panose="02020603050405020304" pitchFamily="18" charset="0"/>
              <a:cs typeface="Times New Roman" panose="02020603050405020304" pitchFamily="18" charset="0"/>
            </a:endParaRPr>
          </a:p>
        </p:txBody>
      </p:sp>
      <p:sp>
        <p:nvSpPr>
          <p:cNvPr id="32" name="TextBox 31">
            <a:extLst>
              <a:ext uri="{FF2B5EF4-FFF2-40B4-BE49-F238E27FC236}">
                <a16:creationId xmlns:a16="http://schemas.microsoft.com/office/drawing/2014/main" id="{501B220D-D605-4CB0-B35E-C71F7473B402}"/>
              </a:ext>
            </a:extLst>
          </p:cNvPr>
          <p:cNvSpPr txBox="1"/>
          <p:nvPr/>
        </p:nvSpPr>
        <p:spPr>
          <a:xfrm>
            <a:off x="457284" y="680906"/>
            <a:ext cx="420519" cy="52322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3</a:t>
            </a:r>
            <a:endParaRPr lang="zh-CN" altLang="en-US" dirty="0">
              <a:solidFill>
                <a:srgbClr val="FF0000"/>
              </a:solidFill>
              <a:latin typeface="Times New Roman" panose="02020603050405020304" pitchFamily="18" charset="0"/>
              <a:cs typeface="Times New Roman" panose="02020603050405020304" pitchFamily="18" charset="0"/>
            </a:endParaRPr>
          </a:p>
        </p:txBody>
      </p:sp>
      <p:sp>
        <p:nvSpPr>
          <p:cNvPr id="34" name="TextBox 33">
            <a:extLst>
              <a:ext uri="{FF2B5EF4-FFF2-40B4-BE49-F238E27FC236}">
                <a16:creationId xmlns:a16="http://schemas.microsoft.com/office/drawing/2014/main" id="{824A1CAE-F021-4CD7-A01B-13069A4B7418}"/>
              </a:ext>
            </a:extLst>
          </p:cNvPr>
          <p:cNvSpPr txBox="1"/>
          <p:nvPr/>
        </p:nvSpPr>
        <p:spPr>
          <a:xfrm>
            <a:off x="457283" y="4924029"/>
            <a:ext cx="420519" cy="52322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4</a:t>
            </a:r>
            <a:endParaRPr lang="zh-CN" altLang="en-US" dirty="0">
              <a:solidFill>
                <a:srgbClr val="FF0000"/>
              </a:solidFill>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B4733233-F90F-4296-8EC1-C5939EF8FE8A}"/>
              </a:ext>
            </a:extLst>
          </p:cNvPr>
          <p:cNvSpPr txBox="1"/>
          <p:nvPr/>
        </p:nvSpPr>
        <p:spPr>
          <a:xfrm>
            <a:off x="3772863" y="4924029"/>
            <a:ext cx="420519" cy="523220"/>
          </a:xfrm>
          <a:prstGeom prst="rect">
            <a:avLst/>
          </a:prstGeom>
          <a:noFill/>
        </p:spPr>
        <p:txBody>
          <a:bodyPr wrap="square" rtlCol="0">
            <a:spAutoFit/>
          </a:bodyPr>
          <a:lstStyle/>
          <a:p>
            <a:r>
              <a:rPr lang="en-US" altLang="zh-CN" sz="2800" dirty="0">
                <a:solidFill>
                  <a:srgbClr val="FF0000"/>
                </a:solidFill>
                <a:latin typeface="Times New Roman" panose="02020603050405020304" pitchFamily="18" charset="0"/>
                <a:cs typeface="Times New Roman" panose="02020603050405020304" pitchFamily="18" charset="0"/>
              </a:rPr>
              <a:t>5</a:t>
            </a:r>
            <a:endParaRPr lang="zh-CN" alt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07517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CB593EA-2F98-479F-B4C4-F366571FA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A9F4A34B-75EE-4253-9A9A-B23DDBEC75CB}"/>
              </a:ext>
            </a:extLst>
          </p:cNvPr>
          <p:cNvPicPr>
            <a:picLocks noChangeAspect="1"/>
          </p:cNvPicPr>
          <p:nvPr/>
        </p:nvPicPr>
        <p:blipFill rotWithShape="1">
          <a:blip r:embed="rId2"/>
          <a:srcRect l="26250" r="-3" b="-3"/>
          <a:stretch/>
        </p:blipFill>
        <p:spPr>
          <a:xfrm>
            <a:off x="20" y="10"/>
            <a:ext cx="2970445" cy="3383269"/>
          </a:xfrm>
          <a:prstGeom prst="rect">
            <a:avLst/>
          </a:prstGeom>
        </p:spPr>
      </p:pic>
      <p:pic>
        <p:nvPicPr>
          <p:cNvPr id="5" name="Picture 4">
            <a:extLst>
              <a:ext uri="{FF2B5EF4-FFF2-40B4-BE49-F238E27FC236}">
                <a16:creationId xmlns:a16="http://schemas.microsoft.com/office/drawing/2014/main" id="{1FBDB192-9EE0-45CE-A9AA-B5D2D95B48A4}"/>
              </a:ext>
            </a:extLst>
          </p:cNvPr>
          <p:cNvPicPr>
            <a:picLocks noChangeAspect="1"/>
          </p:cNvPicPr>
          <p:nvPr/>
        </p:nvPicPr>
        <p:blipFill rotWithShape="1">
          <a:blip r:embed="rId3"/>
          <a:srcRect r="3737" b="-2"/>
          <a:stretch/>
        </p:blipFill>
        <p:spPr>
          <a:xfrm>
            <a:off x="6145909" y="10"/>
            <a:ext cx="2971800" cy="3383268"/>
          </a:xfrm>
          <a:prstGeom prst="rect">
            <a:avLst/>
          </a:prstGeom>
        </p:spPr>
      </p:pic>
      <p:pic>
        <p:nvPicPr>
          <p:cNvPr id="7" name="Picture 6">
            <a:extLst>
              <a:ext uri="{FF2B5EF4-FFF2-40B4-BE49-F238E27FC236}">
                <a16:creationId xmlns:a16="http://schemas.microsoft.com/office/drawing/2014/main" id="{DED38948-4768-407F-9711-87571B7513F8}"/>
              </a:ext>
            </a:extLst>
          </p:cNvPr>
          <p:cNvPicPr>
            <a:picLocks noChangeAspect="1"/>
          </p:cNvPicPr>
          <p:nvPr/>
        </p:nvPicPr>
        <p:blipFill rotWithShape="1">
          <a:blip r:embed="rId4"/>
          <a:srcRect r="17870" b="-2"/>
          <a:stretch/>
        </p:blipFill>
        <p:spPr>
          <a:xfrm>
            <a:off x="9220200" y="10"/>
            <a:ext cx="2971800" cy="3383268"/>
          </a:xfrm>
          <a:prstGeom prst="rect">
            <a:avLst/>
          </a:prstGeom>
        </p:spPr>
      </p:pic>
      <p:pic>
        <p:nvPicPr>
          <p:cNvPr id="6" name="Picture 5">
            <a:extLst>
              <a:ext uri="{FF2B5EF4-FFF2-40B4-BE49-F238E27FC236}">
                <a16:creationId xmlns:a16="http://schemas.microsoft.com/office/drawing/2014/main" id="{887FD7A8-8BD7-4FDC-9E03-7C7C6E573A10}"/>
              </a:ext>
            </a:extLst>
          </p:cNvPr>
          <p:cNvPicPr>
            <a:picLocks noChangeAspect="1"/>
          </p:cNvPicPr>
          <p:nvPr/>
        </p:nvPicPr>
        <p:blipFill rotWithShape="1">
          <a:blip r:embed="rId5"/>
          <a:srcRect t="7390" r="-1" b="33378"/>
          <a:stretch/>
        </p:blipFill>
        <p:spPr>
          <a:xfrm>
            <a:off x="-1018" y="3474720"/>
            <a:ext cx="6044438" cy="3383280"/>
          </a:xfrm>
          <a:prstGeom prst="rect">
            <a:avLst/>
          </a:prstGeom>
        </p:spPr>
      </p:pic>
      <p:sp>
        <p:nvSpPr>
          <p:cNvPr id="16" name="Rectangle 15">
            <a:extLst>
              <a:ext uri="{FF2B5EF4-FFF2-40B4-BE49-F238E27FC236}">
                <a16:creationId xmlns:a16="http://schemas.microsoft.com/office/drawing/2014/main" id="{39BEB6D0-9E4E-4221-93D1-74ABECEE9E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5910" y="3474720"/>
            <a:ext cx="6046090" cy="3383281"/>
          </a:xfrm>
          <a:prstGeom prst="rect">
            <a:avLst/>
          </a:prstGeom>
          <a:solidFill>
            <a:srgbClr val="648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AD33D6A2-E5D4-4FAD-96A6-7894F86BC8C6}"/>
              </a:ext>
            </a:extLst>
          </p:cNvPr>
          <p:cNvSpPr/>
          <p:nvPr/>
        </p:nvSpPr>
        <p:spPr>
          <a:xfrm>
            <a:off x="6479648" y="4510585"/>
            <a:ext cx="5366610" cy="1758732"/>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altLang="zh-CN" sz="1500" dirty="0">
                <a:solidFill>
                  <a:srgbClr val="FFFFFF"/>
                </a:solidFill>
              </a:rPr>
              <a:t>6              Red fire hydrant to right</a:t>
            </a:r>
          </a:p>
          <a:p>
            <a:pPr indent="-228600">
              <a:lnSpc>
                <a:spcPct val="90000"/>
              </a:lnSpc>
              <a:spcAft>
                <a:spcPts val="600"/>
              </a:spcAft>
              <a:buFont typeface="Arial" panose="020B0604020202020204" pitchFamily="34" charset="0"/>
              <a:buChar char="•"/>
            </a:pPr>
            <a:r>
              <a:rPr lang="en-US" altLang="zh-CN" sz="1500" dirty="0">
                <a:solidFill>
                  <a:srgbClr val="FFFFFF"/>
                </a:solidFill>
              </a:rPr>
              <a:t>7	Shortest distance to letters on Sidewalk</a:t>
            </a:r>
          </a:p>
          <a:p>
            <a:pPr indent="-228600">
              <a:lnSpc>
                <a:spcPct val="90000"/>
              </a:lnSpc>
              <a:spcAft>
                <a:spcPts val="600"/>
              </a:spcAft>
              <a:buFont typeface="Arial" panose="020B0604020202020204" pitchFamily="34" charset="0"/>
              <a:buChar char="•"/>
            </a:pPr>
            <a:r>
              <a:rPr lang="en-US" altLang="zh-CN" sz="1500" dirty="0">
                <a:solidFill>
                  <a:srgbClr val="FFFFFF"/>
                </a:solidFill>
              </a:rPr>
              <a:t>8	Nearest point to manhole cover to left.</a:t>
            </a:r>
          </a:p>
          <a:p>
            <a:pPr indent="-228600">
              <a:lnSpc>
                <a:spcPct val="90000"/>
              </a:lnSpc>
              <a:spcAft>
                <a:spcPts val="600"/>
              </a:spcAft>
              <a:buFont typeface="Arial" panose="020B0604020202020204" pitchFamily="34" charset="0"/>
              <a:buChar char="•"/>
            </a:pPr>
            <a:r>
              <a:rPr lang="en-US" altLang="zh-CN" sz="1500" dirty="0">
                <a:solidFill>
                  <a:srgbClr val="FFFFFF"/>
                </a:solidFill>
              </a:rPr>
              <a:t>9	Closest corner to concrete square to right.</a:t>
            </a:r>
          </a:p>
          <a:p>
            <a:pPr indent="-228600">
              <a:lnSpc>
                <a:spcPct val="90000"/>
              </a:lnSpc>
              <a:spcAft>
                <a:spcPts val="600"/>
              </a:spcAft>
              <a:buFont typeface="Arial" panose="020B0604020202020204" pitchFamily="34" charset="0"/>
              <a:buChar char="•"/>
            </a:pPr>
            <a:r>
              <a:rPr lang="en-US" altLang="zh-CN" sz="1500" dirty="0">
                <a:solidFill>
                  <a:srgbClr val="FFFFFF"/>
                </a:solidFill>
              </a:rPr>
              <a:t>10	Facing statue first tree past oval walkway.</a:t>
            </a:r>
          </a:p>
        </p:txBody>
      </p:sp>
      <p:sp>
        <p:nvSpPr>
          <p:cNvPr id="17" name="TextBox 16">
            <a:extLst>
              <a:ext uri="{FF2B5EF4-FFF2-40B4-BE49-F238E27FC236}">
                <a16:creationId xmlns:a16="http://schemas.microsoft.com/office/drawing/2014/main" id="{10EB58E8-7CD4-4834-91A6-7DD8B6D720C4}"/>
              </a:ext>
            </a:extLst>
          </p:cNvPr>
          <p:cNvSpPr txBox="1"/>
          <p:nvPr/>
        </p:nvSpPr>
        <p:spPr>
          <a:xfrm>
            <a:off x="7160713" y="1895198"/>
            <a:ext cx="420519" cy="707886"/>
          </a:xfrm>
          <a:prstGeom prst="rect">
            <a:avLst/>
          </a:prstGeom>
          <a:noFill/>
        </p:spPr>
        <p:txBody>
          <a:bodyPr wrap="square" rtlCol="0">
            <a:spAutoFit/>
          </a:bodyPr>
          <a:lstStyle/>
          <a:p>
            <a:r>
              <a:rPr lang="en-US" altLang="zh-CN" sz="4000" dirty="0">
                <a:latin typeface="Times New Roman" panose="02020603050405020304" pitchFamily="18" charset="0"/>
                <a:cs typeface="Times New Roman" panose="02020603050405020304" pitchFamily="18" charset="0"/>
              </a:rPr>
              <a:t>7</a:t>
            </a:r>
          </a:p>
        </p:txBody>
      </p:sp>
      <p:sp>
        <p:nvSpPr>
          <p:cNvPr id="18" name="TextBox 17">
            <a:extLst>
              <a:ext uri="{FF2B5EF4-FFF2-40B4-BE49-F238E27FC236}">
                <a16:creationId xmlns:a16="http://schemas.microsoft.com/office/drawing/2014/main" id="{D975AED2-2C3A-4A68-98F0-BD239945DBF1}"/>
              </a:ext>
            </a:extLst>
          </p:cNvPr>
          <p:cNvSpPr txBox="1"/>
          <p:nvPr/>
        </p:nvSpPr>
        <p:spPr>
          <a:xfrm>
            <a:off x="3760778" y="4766696"/>
            <a:ext cx="420519" cy="707886"/>
          </a:xfrm>
          <a:prstGeom prst="rect">
            <a:avLst/>
          </a:prstGeom>
          <a:noFill/>
        </p:spPr>
        <p:txBody>
          <a:bodyPr wrap="square" rtlCol="0">
            <a:spAutoFit/>
          </a:bodyPr>
          <a:lstStyle/>
          <a:p>
            <a:r>
              <a:rPr lang="en-US" altLang="zh-CN" sz="4000" dirty="0">
                <a:latin typeface="Times New Roman" panose="02020603050405020304" pitchFamily="18" charset="0"/>
                <a:cs typeface="Times New Roman" panose="02020603050405020304" pitchFamily="18" charset="0"/>
              </a:rPr>
              <a:t>8</a:t>
            </a:r>
            <a:endParaRPr lang="zh-CN" altLang="en-US" sz="4000" dirty="0">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127FECA5-3962-41F6-83D6-FF42487642F6}"/>
              </a:ext>
            </a:extLst>
          </p:cNvPr>
          <p:cNvSpPr txBox="1"/>
          <p:nvPr/>
        </p:nvSpPr>
        <p:spPr>
          <a:xfrm>
            <a:off x="10412591" y="1837346"/>
            <a:ext cx="420519" cy="707886"/>
          </a:xfrm>
          <a:prstGeom prst="rect">
            <a:avLst/>
          </a:prstGeom>
          <a:noFill/>
        </p:spPr>
        <p:txBody>
          <a:bodyPr wrap="square" rtlCol="0">
            <a:spAutoFit/>
          </a:bodyPr>
          <a:lstStyle/>
          <a:p>
            <a:r>
              <a:rPr lang="en-US" altLang="zh-CN" sz="4000" dirty="0">
                <a:latin typeface="Times New Roman" panose="02020603050405020304" pitchFamily="18" charset="0"/>
                <a:cs typeface="Times New Roman" panose="02020603050405020304" pitchFamily="18" charset="0"/>
              </a:rPr>
              <a:t>9</a:t>
            </a:r>
            <a:endParaRPr lang="zh-CN" altLang="en-US" sz="4000" dirty="0">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FE3E0408-E01A-4757-A0A1-43817A0352E4}"/>
              </a:ext>
            </a:extLst>
          </p:cNvPr>
          <p:cNvSpPr txBox="1"/>
          <p:nvPr/>
        </p:nvSpPr>
        <p:spPr>
          <a:xfrm>
            <a:off x="1084172" y="2088358"/>
            <a:ext cx="717734" cy="707886"/>
          </a:xfrm>
          <a:prstGeom prst="rect">
            <a:avLst/>
          </a:prstGeom>
          <a:noFill/>
        </p:spPr>
        <p:txBody>
          <a:bodyPr wrap="square" rtlCol="0">
            <a:spAutoFit/>
          </a:bodyPr>
          <a:lstStyle/>
          <a:p>
            <a:r>
              <a:rPr lang="en-US" altLang="zh-CN" sz="4000" dirty="0">
                <a:latin typeface="Times New Roman" panose="02020603050405020304" pitchFamily="18" charset="0"/>
                <a:cs typeface="Times New Roman" panose="02020603050405020304" pitchFamily="18" charset="0"/>
              </a:rPr>
              <a:t>10</a:t>
            </a:r>
            <a:endParaRPr lang="zh-CN" altLang="en-US" sz="40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CC61896A-FD8A-4313-AE13-C295E7EB2358}"/>
              </a:ext>
            </a:extLst>
          </p:cNvPr>
          <p:cNvPicPr>
            <a:picLocks noChangeAspect="1"/>
          </p:cNvPicPr>
          <p:nvPr/>
        </p:nvPicPr>
        <p:blipFill>
          <a:blip r:embed="rId6"/>
          <a:stretch>
            <a:fillRect/>
          </a:stretch>
        </p:blipFill>
        <p:spPr>
          <a:xfrm>
            <a:off x="3055714" y="29784"/>
            <a:ext cx="2952972" cy="3383267"/>
          </a:xfrm>
          <a:prstGeom prst="rect">
            <a:avLst/>
          </a:prstGeom>
        </p:spPr>
      </p:pic>
      <p:sp>
        <p:nvSpPr>
          <p:cNvPr id="15" name="TextBox 14">
            <a:extLst>
              <a:ext uri="{FF2B5EF4-FFF2-40B4-BE49-F238E27FC236}">
                <a16:creationId xmlns:a16="http://schemas.microsoft.com/office/drawing/2014/main" id="{1BD86350-AF4F-4B77-BC9C-C7AAB40A393C}"/>
              </a:ext>
            </a:extLst>
          </p:cNvPr>
          <p:cNvSpPr txBox="1"/>
          <p:nvPr/>
        </p:nvSpPr>
        <p:spPr>
          <a:xfrm>
            <a:off x="3952596" y="2344010"/>
            <a:ext cx="420519" cy="707886"/>
          </a:xfrm>
          <a:prstGeom prst="rect">
            <a:avLst/>
          </a:prstGeom>
          <a:noFill/>
        </p:spPr>
        <p:txBody>
          <a:bodyPr wrap="square" rtlCol="0">
            <a:spAutoFit/>
          </a:bodyPr>
          <a:lstStyle/>
          <a:p>
            <a:r>
              <a:rPr lang="en-US" altLang="zh-CN" sz="4000" dirty="0">
                <a:latin typeface="Times New Roman" panose="02020603050405020304" pitchFamily="18" charset="0"/>
                <a:cs typeface="Times New Roman" panose="02020603050405020304" pitchFamily="18" charset="0"/>
              </a:rPr>
              <a:t>6</a:t>
            </a:r>
            <a:endParaRPr lang="zh-CN" altLang="en-US"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706410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CD5DC3-FB59-455C-97B4-EFD5165D5737}"/>
              </a:ext>
            </a:extLst>
          </p:cNvPr>
          <p:cNvPicPr>
            <a:picLocks noChangeAspect="1"/>
          </p:cNvPicPr>
          <p:nvPr/>
        </p:nvPicPr>
        <p:blipFill>
          <a:blip r:embed="rId2"/>
          <a:stretch>
            <a:fillRect/>
          </a:stretch>
        </p:blipFill>
        <p:spPr>
          <a:xfrm>
            <a:off x="598288" y="855927"/>
            <a:ext cx="5425995" cy="4674405"/>
          </a:xfrm>
          <a:prstGeom prst="rect">
            <a:avLst/>
          </a:prstGeom>
        </p:spPr>
      </p:pic>
      <p:sp>
        <p:nvSpPr>
          <p:cNvPr id="6" name="Rectangle 5">
            <a:extLst>
              <a:ext uri="{FF2B5EF4-FFF2-40B4-BE49-F238E27FC236}">
                <a16:creationId xmlns:a16="http://schemas.microsoft.com/office/drawing/2014/main" id="{D8DA8697-6863-4EB5-B7A7-CA8C1015B8EC}"/>
              </a:ext>
            </a:extLst>
          </p:cNvPr>
          <p:cNvSpPr/>
          <p:nvPr/>
        </p:nvSpPr>
        <p:spPr>
          <a:xfrm>
            <a:off x="6582241" y="936326"/>
            <a:ext cx="4491412" cy="4198072"/>
          </a:xfrm>
          <a:prstGeom prst="rect">
            <a:avLst/>
          </a:prstGeom>
        </p:spPr>
        <p:txBody>
          <a:bodyPr wrap="square">
            <a:spAutoFit/>
          </a:bodyPr>
          <a:lstStyle/>
          <a:p>
            <a:pPr indent="-228600">
              <a:lnSpc>
                <a:spcPct val="90000"/>
              </a:lnSpc>
              <a:spcAft>
                <a:spcPts val="600"/>
              </a:spcAft>
              <a:buFont typeface="Arial" panose="020B0604020202020204" pitchFamily="34" charset="0"/>
              <a:buChar char="•"/>
            </a:pPr>
            <a:r>
              <a:rPr lang="en-US" altLang="zh-CN" dirty="0"/>
              <a:t>11	Left most urn</a:t>
            </a:r>
          </a:p>
          <a:p>
            <a:pPr>
              <a:lnSpc>
                <a:spcPct val="90000"/>
              </a:lnSpc>
              <a:spcAft>
                <a:spcPts val="600"/>
              </a:spcAft>
            </a:pPr>
            <a:endParaRPr lang="en-US" altLang="zh-CN" dirty="0"/>
          </a:p>
          <a:p>
            <a:pPr indent="-228600">
              <a:lnSpc>
                <a:spcPct val="90000"/>
              </a:lnSpc>
              <a:spcAft>
                <a:spcPts val="600"/>
              </a:spcAft>
              <a:buFont typeface="Arial" panose="020B0604020202020204" pitchFamily="34" charset="0"/>
              <a:buChar char="•"/>
            </a:pPr>
            <a:r>
              <a:rPr lang="en-US" altLang="zh-CN" dirty="0"/>
              <a:t>We will also </a:t>
            </a:r>
            <a:r>
              <a:rPr lang="en-US" altLang="zh-CN" dirty="0">
                <a:solidFill>
                  <a:srgbClr val="FF0000"/>
                </a:solidFill>
              </a:rPr>
              <a:t>guess the distance(used as x) </a:t>
            </a:r>
            <a:r>
              <a:rPr lang="en-US" altLang="zh-CN" dirty="0"/>
              <a:t>from a reference point to </a:t>
            </a:r>
            <a:r>
              <a:rPr lang="en-US" altLang="zh-CN" dirty="0">
                <a:solidFill>
                  <a:srgbClr val="FF0000"/>
                </a:solidFill>
              </a:rPr>
              <a:t>11 different landmarks</a:t>
            </a:r>
            <a:r>
              <a:rPr lang="en-US" altLang="zh-CN" dirty="0"/>
              <a:t>.  (</a:t>
            </a:r>
            <a:r>
              <a:rPr lang="en-US" altLang="zh-CN" dirty="0">
                <a:solidFill>
                  <a:srgbClr val="FF0000"/>
                </a:solidFill>
              </a:rPr>
              <a:t>each student have their own guess</a:t>
            </a:r>
            <a:r>
              <a:rPr lang="en-US" altLang="zh-CN" dirty="0"/>
              <a:t>)</a:t>
            </a:r>
          </a:p>
          <a:p>
            <a:pPr indent="-228600">
              <a:lnSpc>
                <a:spcPct val="90000"/>
              </a:lnSpc>
              <a:spcAft>
                <a:spcPts val="600"/>
              </a:spcAft>
              <a:buFont typeface="Arial" panose="020B0604020202020204" pitchFamily="34" charset="0"/>
              <a:buChar char="•"/>
            </a:pPr>
            <a:endParaRPr lang="en-US" altLang="zh-CN" dirty="0"/>
          </a:p>
          <a:p>
            <a:pPr indent="-228600">
              <a:lnSpc>
                <a:spcPct val="90000"/>
              </a:lnSpc>
              <a:spcAft>
                <a:spcPts val="600"/>
              </a:spcAft>
              <a:buFont typeface="Arial" panose="020B0604020202020204" pitchFamily="34" charset="0"/>
              <a:buChar char="•"/>
            </a:pPr>
            <a:endParaRPr lang="en-US" altLang="zh-CN" dirty="0"/>
          </a:p>
          <a:p>
            <a:pPr indent="-228600">
              <a:lnSpc>
                <a:spcPct val="90000"/>
              </a:lnSpc>
              <a:spcAft>
                <a:spcPts val="600"/>
              </a:spcAft>
              <a:buFont typeface="Arial" panose="020B0604020202020204" pitchFamily="34" charset="0"/>
              <a:buChar char="•"/>
            </a:pPr>
            <a:r>
              <a:rPr lang="en-US" altLang="zh-CN" dirty="0"/>
              <a:t>We do not measure the distance of the 11</a:t>
            </a:r>
            <a:r>
              <a:rPr lang="en-US" altLang="zh-CN" baseline="30000" dirty="0"/>
              <a:t>th</a:t>
            </a:r>
            <a:r>
              <a:rPr lang="en-US" altLang="zh-CN" dirty="0"/>
              <a:t> object, we just guess it</a:t>
            </a:r>
          </a:p>
          <a:p>
            <a:pPr indent="-228600">
              <a:lnSpc>
                <a:spcPct val="90000"/>
              </a:lnSpc>
              <a:spcAft>
                <a:spcPts val="600"/>
              </a:spcAft>
              <a:buFont typeface="Arial" panose="020B0604020202020204" pitchFamily="34" charset="0"/>
              <a:buChar char="•"/>
            </a:pPr>
            <a:endParaRPr lang="en-US" altLang="zh-CN" dirty="0"/>
          </a:p>
          <a:p>
            <a:pPr indent="-228600">
              <a:lnSpc>
                <a:spcPct val="90000"/>
              </a:lnSpc>
              <a:spcAft>
                <a:spcPts val="600"/>
              </a:spcAft>
              <a:buFont typeface="Arial" panose="020B0604020202020204" pitchFamily="34" charset="0"/>
              <a:buChar char="•"/>
            </a:pPr>
            <a:r>
              <a:rPr lang="en-US" altLang="zh-CN" dirty="0"/>
              <a:t>We will use the 11th object to check your prediction and validate your model later.</a:t>
            </a:r>
          </a:p>
          <a:p>
            <a:pPr indent="-228600">
              <a:lnSpc>
                <a:spcPct val="90000"/>
              </a:lnSpc>
              <a:spcAft>
                <a:spcPts val="600"/>
              </a:spcAft>
              <a:buFont typeface="Arial" panose="020B0604020202020204" pitchFamily="34" charset="0"/>
              <a:buChar char="•"/>
            </a:pPr>
            <a:endParaRPr lang="en-US" altLang="zh-CN" dirty="0"/>
          </a:p>
        </p:txBody>
      </p:sp>
    </p:spTree>
    <p:extLst>
      <p:ext uri="{BB962C8B-B14F-4D97-AF65-F5344CB8AC3E}">
        <p14:creationId xmlns:p14="http://schemas.microsoft.com/office/powerpoint/2010/main" val="1218577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290" y="0"/>
            <a:ext cx="11204510" cy="944239"/>
          </a:xfrm>
        </p:spPr>
        <p:txBody>
          <a:bodyPr/>
          <a:lstStyle/>
          <a:p>
            <a:r>
              <a:rPr lang="en-US" dirty="0"/>
              <a:t>Data Collection for Lab 4</a:t>
            </a:r>
          </a:p>
        </p:txBody>
      </p:sp>
      <p:sp>
        <p:nvSpPr>
          <p:cNvPr id="3" name="Content Placeholder 2"/>
          <p:cNvSpPr>
            <a:spLocks noGrp="1"/>
          </p:cNvSpPr>
          <p:nvPr>
            <p:ph idx="1"/>
          </p:nvPr>
        </p:nvSpPr>
        <p:spPr>
          <a:xfrm>
            <a:off x="149290" y="774442"/>
            <a:ext cx="11680760" cy="5934268"/>
          </a:xfrm>
        </p:spPr>
        <p:txBody>
          <a:bodyPr>
            <a:normAutofit/>
          </a:bodyPr>
          <a:lstStyle/>
          <a:p>
            <a:r>
              <a:rPr lang="en-US" dirty="0"/>
              <a:t>Take all the following outside with you (everything else you can leave in the room the door will be closed and locked):</a:t>
            </a:r>
          </a:p>
          <a:p>
            <a:pPr lvl="1"/>
            <a:r>
              <a:rPr lang="en-US" dirty="0"/>
              <a:t>Your lab book (to fill in table 4.1 on page 29).</a:t>
            </a:r>
          </a:p>
          <a:p>
            <a:pPr lvl="1"/>
            <a:r>
              <a:rPr lang="en-US" dirty="0"/>
              <a:t>The survey wheel. (one per table).  </a:t>
            </a:r>
          </a:p>
          <a:p>
            <a:pPr marL="457200" lvl="1" indent="0">
              <a:buNone/>
            </a:pPr>
            <a:endParaRPr lang="en-US" dirty="0"/>
          </a:p>
          <a:p>
            <a:r>
              <a:rPr lang="en-US" dirty="0">
                <a:solidFill>
                  <a:srgbClr val="FF0000"/>
                </a:solidFill>
              </a:rPr>
              <a:t>Each student will collect their own data</a:t>
            </a:r>
            <a:r>
              <a:rPr lang="en-US" dirty="0"/>
              <a:t>.   Everyone must take their lab books outside and everyone must write down a guess to each landmark.  Don’t leave the horseshoe without having column 3, </a:t>
            </a:r>
            <a:r>
              <a:rPr lang="en-US" i="1" dirty="0"/>
              <a:t>Guessed Distance (ft)</a:t>
            </a:r>
            <a:r>
              <a:rPr lang="en-US" dirty="0"/>
              <a:t>, completely filled in on page 29.  </a:t>
            </a:r>
          </a:p>
          <a:p>
            <a:r>
              <a:rPr lang="en-US" dirty="0"/>
              <a:t>Each lab table was assigned a few landmarks to measure the distance to.  After all guesses are done (the lab instructors will lead this), each labs will measure the distance from the reference point to the assigned landmark, these are written in the 5</a:t>
            </a:r>
            <a:r>
              <a:rPr lang="en-US" baseline="30000" dirty="0"/>
              <a:t>th</a:t>
            </a:r>
            <a:r>
              <a:rPr lang="en-US" dirty="0"/>
              <a:t>column of table 4.1.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336</TotalTime>
  <Words>835</Words>
  <Application>Microsoft Office PowerPoint</Application>
  <PresentationFormat>Widescreen</PresentationFormat>
  <Paragraphs>123</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Cambria Math</vt:lpstr>
      <vt:lpstr>Times New Roman</vt:lpstr>
      <vt:lpstr>Office Theme</vt:lpstr>
      <vt:lpstr>Lab 4: Variability Due to the Measuring Instrument</vt:lpstr>
      <vt:lpstr>Concepts Needed for Lab 4</vt:lpstr>
      <vt:lpstr>Concepts Needed for Lab 4</vt:lpstr>
      <vt:lpstr>Concepts Needed for Lab 4</vt:lpstr>
      <vt:lpstr>For this Lab</vt:lpstr>
      <vt:lpstr>PowerPoint Presentation</vt:lpstr>
      <vt:lpstr>PowerPoint Presentation</vt:lpstr>
      <vt:lpstr>PowerPoint Presentation</vt:lpstr>
      <vt:lpstr>Data Collection for Lab 4</vt:lpstr>
      <vt:lpstr>Data Collection for Lab 4</vt:lpstr>
      <vt:lpstr>Data Analysis for Lab 4</vt:lpstr>
      <vt:lpstr>Before you Leave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 4: Variability Due to the Measuring Instrument</dc:title>
  <dc:creator>Zhong Shan</dc:creator>
  <cp:lastModifiedBy>Zhong Shan</cp:lastModifiedBy>
  <cp:revision>49</cp:revision>
  <dcterms:created xsi:type="dcterms:W3CDTF">2019-09-16T22:41:52Z</dcterms:created>
  <dcterms:modified xsi:type="dcterms:W3CDTF">2019-09-18T03:36:19Z</dcterms:modified>
</cp:coreProperties>
</file>